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A581"/>
    <a:srgbClr val="ECF2B4"/>
    <a:srgbClr val="C4EB91"/>
    <a:srgbClr val="EAD8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129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8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3711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291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01924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791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008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79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96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000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667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68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03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969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194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00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7D41C-8F1D-49E9-AF09-109A31828E3E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338DB77-5A5B-4F5E-966D-4B35CBBE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596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mirnoe.tvoysadik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F2BE39-D97D-0030-5758-178B344DD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370" y="4492641"/>
            <a:ext cx="10270951" cy="1646302"/>
          </a:xfrm>
        </p:spPr>
        <p:txBody>
          <a:bodyPr/>
          <a:lstStyle/>
          <a:p>
            <a:pPr algn="ctr"/>
            <a:r>
              <a:rPr lang="ru-RU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</a:t>
            </a:r>
            <a:br>
              <a:rPr lang="ru-RU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Адаптированной образовательной</a:t>
            </a:r>
            <a:br>
              <a:rPr lang="ru-RU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для детей с нарушениями опорно-двигательного аппарата Муниципального</a:t>
            </a:r>
            <a:br>
              <a:rPr lang="ru-RU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бюджетного дошкольного</a:t>
            </a:r>
            <a:br>
              <a:rPr lang="ru-RU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учреждения</a:t>
            </a:r>
            <a:br>
              <a:rPr lang="ru-RU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«Тигрёнок» с. Мирное Хабаровского муниципального района Хабаровского края</a:t>
            </a:r>
          </a:p>
        </p:txBody>
      </p:sp>
    </p:spTree>
    <p:extLst>
      <p:ext uri="{BB962C8B-B14F-4D97-AF65-F5344CB8AC3E}">
        <p14:creationId xmlns:p14="http://schemas.microsoft.com/office/powerpoint/2010/main" val="2198862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87BFF7-03D8-5356-202A-7A1451B84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077102" cy="1320800"/>
          </a:xfrm>
        </p:spPr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деятельности педагога-психолога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B66DB444-0BF2-9115-8178-FA80C6BA8AED}"/>
              </a:ext>
            </a:extLst>
          </p:cNvPr>
          <p:cNvSpPr/>
          <p:nvPr/>
        </p:nvSpPr>
        <p:spPr>
          <a:xfrm>
            <a:off x="286603" y="2306472"/>
            <a:ext cx="3398293" cy="188339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9D5CF528-7424-F010-53E0-AF82C32B9354}"/>
              </a:ext>
            </a:extLst>
          </p:cNvPr>
          <p:cNvSpPr/>
          <p:nvPr/>
        </p:nvSpPr>
        <p:spPr>
          <a:xfrm>
            <a:off x="4544704" y="2306472"/>
            <a:ext cx="3398293" cy="20881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64A3719F-6BCD-4CCC-B73A-A9DD86D1FC52}"/>
              </a:ext>
            </a:extLst>
          </p:cNvPr>
          <p:cNvSpPr/>
          <p:nvPr/>
        </p:nvSpPr>
        <p:spPr>
          <a:xfrm>
            <a:off x="8639033" y="2306472"/>
            <a:ext cx="3398293" cy="2238232"/>
          </a:xfrm>
          <a:prstGeom prst="roundRect">
            <a:avLst/>
          </a:prstGeom>
          <a:solidFill>
            <a:srgbClr val="EAD89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C34EF083-2AA2-2158-9128-8035A5849B9F}"/>
              </a:ext>
            </a:extLst>
          </p:cNvPr>
          <p:cNvSpPr/>
          <p:nvPr/>
        </p:nvSpPr>
        <p:spPr>
          <a:xfrm>
            <a:off x="859809" y="4776716"/>
            <a:ext cx="3684895" cy="1774209"/>
          </a:xfrm>
          <a:prstGeom prst="roundRect">
            <a:avLst/>
          </a:prstGeom>
          <a:solidFill>
            <a:srgbClr val="ECF2B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B85AFBFD-4A98-772E-BEF1-DFB51A683388}"/>
              </a:ext>
            </a:extLst>
          </p:cNvPr>
          <p:cNvSpPr/>
          <p:nvPr/>
        </p:nvSpPr>
        <p:spPr>
          <a:xfrm>
            <a:off x="6243850" y="4544704"/>
            <a:ext cx="3780430" cy="18603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</a:t>
            </a:r>
          </a:p>
        </p:txBody>
      </p:sp>
    </p:spTree>
    <p:extLst>
      <p:ext uri="{BB962C8B-B14F-4D97-AF65-F5344CB8AC3E}">
        <p14:creationId xmlns:p14="http://schemas.microsoft.com/office/powerpoint/2010/main" val="3103857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F8E3DA-EFA2-BCFC-D7DF-8C91C3982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926976" cy="1320800"/>
          </a:xfrm>
        </p:spPr>
        <p:txBody>
          <a:bodyPr>
            <a:normAutofit fontScale="90000"/>
          </a:bodyPr>
          <a:lstStyle/>
          <a:p>
            <a:r>
              <a:rPr lang="ru-RU" sz="4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деятельности педагога-психолога:</a:t>
            </a:r>
            <a:br>
              <a:rPr lang="ru-RU" sz="4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B45CC9A-F292-DE06-0D7E-6EBA0570B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745842" cy="3880773"/>
          </a:xfrm>
        </p:spPr>
        <p:txBody>
          <a:bodyPr/>
          <a:lstStyle/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индивидуальных образовательных потребностей детей с НОДА;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предотвращение и преодоление трудностей развития детей с НОДА;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соответствующих психологических условий для успешного освоения дошкольником образовательных областей.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2756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7A258C-B969-F8D5-1CF4-EB2D241E9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отдел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9873F8F-3DD4-82B6-6803-AB4577366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831442" cy="3880773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предполагает создание следующих психолого-педагогических условий, обеспечивающих развитие ребенка в соответствии с его возрастными и индивидуальными возможностями и интересами.</a:t>
            </a:r>
          </a:p>
        </p:txBody>
      </p:sp>
    </p:spTree>
    <p:extLst>
      <p:ext uri="{BB962C8B-B14F-4D97-AF65-F5344CB8AC3E}">
        <p14:creationId xmlns:p14="http://schemas.microsoft.com/office/powerpoint/2010/main" val="2779359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08AC79-DC70-2667-C7FF-7E88F62C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950560" cy="1320800"/>
          </a:xfrm>
        </p:spPr>
        <p:txBody>
          <a:bodyPr>
            <a:normAutofit/>
          </a:bodyPr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условия, обеспечивающие развитие ребенка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FEE0857-1D53-73B2-BA7A-E80CC9011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872385" cy="4390336"/>
          </a:xfrm>
        </p:spPr>
        <p:txBody>
          <a:bodyPr>
            <a:normAutofit/>
          </a:bodyPr>
          <a:lstStyle/>
          <a:p>
            <a:r>
              <a:rPr lang="ru-RU" sz="2400" b="1" i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Личностно-порождающее взаимодействие взрослых с детьми</a:t>
            </a:r>
          </a:p>
          <a:p>
            <a:r>
              <a:rPr lang="ru-RU" sz="2400" b="1" i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Ориентированность педагогической оценки на относительные показатели детской успешности</a:t>
            </a:r>
            <a:endParaRPr lang="ru-RU" sz="2400" b="1" i="1" kern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b="1" i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</a:t>
            </a:r>
            <a:r>
              <a:rPr lang="ru-RU" sz="2400" b="1" i="1" kern="0" spc="-5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игры</a:t>
            </a:r>
            <a:r>
              <a:rPr lang="ru-RU" sz="2400" b="1" i="1" kern="0" spc="-3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ru-RU" sz="2400" b="1" i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развивающей образовательной среды</a:t>
            </a:r>
            <a:endParaRPr lang="ru-RU" sz="2400" b="1" i="1" kern="0" spc="-3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b="1" i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Сбалансированность репродуктивной </a:t>
            </a:r>
            <a:r>
              <a:rPr lang="ru-RU" sz="24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(воспроизводящей готовый образец) </a:t>
            </a:r>
            <a:r>
              <a:rPr lang="ru-RU" sz="2400" b="1" i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продуктивной </a:t>
            </a:r>
          </a:p>
          <a:p>
            <a:r>
              <a:rPr lang="ru-RU" sz="2400" b="1" i="1" kern="0" spc="-3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Участие семьи </a:t>
            </a:r>
          </a:p>
          <a:p>
            <a:r>
              <a:rPr lang="ru-RU" sz="2400" b="1" i="1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Профессиональное развитие педагогов</a:t>
            </a:r>
            <a:endParaRPr lang="ru-RU" sz="2400" b="1" i="1" kern="0" spc="-3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870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5D6833-6565-A726-B1DE-009B4EE37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882320" cy="1320800"/>
          </a:xfrm>
        </p:spPr>
        <p:txBody>
          <a:bodyPr>
            <a:normAutofit fontScale="90000"/>
          </a:bodyPr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развивающей предметно - пространственной среды в работе педагога-психолога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B969B11F-0215-024E-1658-8BFBB6DE2687}"/>
              </a:ext>
            </a:extLst>
          </p:cNvPr>
          <p:cNvSpPr/>
          <p:nvPr/>
        </p:nvSpPr>
        <p:spPr>
          <a:xfrm>
            <a:off x="-18201" y="4578364"/>
            <a:ext cx="3821373" cy="1920092"/>
          </a:xfrm>
          <a:prstGeom prst="ellipse">
            <a:avLst/>
          </a:prstGeom>
          <a:solidFill>
            <a:srgbClr val="ECF2B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kern="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Организационно-планирующее</a:t>
            </a:r>
            <a:r>
              <a:rPr lang="ru-RU" sz="2400" b="1" kern="0" spc="-1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kern="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пространство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xmlns="" id="{13C9A91E-7432-DA51-8E1B-D29F0EEAFB15}"/>
              </a:ext>
            </a:extLst>
          </p:cNvPr>
          <p:cNvSpPr/>
          <p:nvPr/>
        </p:nvSpPr>
        <p:spPr>
          <a:xfrm>
            <a:off x="3923730" y="4529082"/>
            <a:ext cx="3976047" cy="2060812"/>
          </a:xfrm>
          <a:prstGeom prst="ellipse">
            <a:avLst/>
          </a:prstGeom>
          <a:solidFill>
            <a:srgbClr val="DFA58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ker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Литература</a:t>
            </a:r>
            <a:endParaRPr lang="ru-RU" sz="2800">
              <a:solidFill>
                <a:schemeClr val="tx1"/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624AB57F-E3C8-712C-3B6D-2B691BE65888}"/>
              </a:ext>
            </a:extLst>
          </p:cNvPr>
          <p:cNvSpPr/>
          <p:nvPr/>
        </p:nvSpPr>
        <p:spPr>
          <a:xfrm>
            <a:off x="1323834" y="1947387"/>
            <a:ext cx="4421874" cy="2060811"/>
          </a:xfrm>
          <a:prstGeom prst="ellipse">
            <a:avLst/>
          </a:prstGeom>
          <a:solidFill>
            <a:srgbClr val="C4EB9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ker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Консультативное</a:t>
            </a:r>
            <a:r>
              <a:rPr lang="ru-RU" sz="2800" b="1" kern="0" spc="32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ker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пространство</a:t>
            </a:r>
            <a:r>
              <a:rPr lang="ru-RU" sz="2800" b="1" kern="0" spc="37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A66E4262-65DF-7CF3-2F59-53C778614A72}"/>
              </a:ext>
            </a:extLst>
          </p:cNvPr>
          <p:cNvSpPr/>
          <p:nvPr/>
        </p:nvSpPr>
        <p:spPr>
          <a:xfrm>
            <a:off x="6096000" y="1859508"/>
            <a:ext cx="4135272" cy="209569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ker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Игровое</a:t>
            </a:r>
            <a:r>
              <a:rPr lang="ru-RU" sz="3200" b="1" kern="0" spc="2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ker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пространство</a:t>
            </a:r>
            <a:r>
              <a:rPr lang="ru-RU" sz="3200" b="1" kern="0" spc="4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346A25B5-8F50-3672-2148-E81923E961DB}"/>
              </a:ext>
            </a:extLst>
          </p:cNvPr>
          <p:cNvSpPr/>
          <p:nvPr/>
        </p:nvSpPr>
        <p:spPr>
          <a:xfrm>
            <a:off x="8020335" y="4402766"/>
            <a:ext cx="3976048" cy="209569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ker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Игровое</a:t>
            </a:r>
            <a:r>
              <a:rPr lang="ru-RU" sz="2800" b="1" kern="0" spc="32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ker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пространство</a:t>
            </a:r>
            <a:r>
              <a:rPr lang="ru-RU" sz="2800" b="1" kern="0" spc="265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84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9BF87F6-BFD5-A038-4BEC-E471B965C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D4FCFAE-5F45-971E-04D0-840BB70BBA40}"/>
              </a:ext>
            </a:extLst>
          </p:cNvPr>
          <p:cNvSpPr/>
          <p:nvPr/>
        </p:nvSpPr>
        <p:spPr>
          <a:xfrm>
            <a:off x="540856" y="1343951"/>
            <a:ext cx="10049806" cy="46974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для детей с НОДА соответствуют требованиям СанПиН, охраны труда, пожарной безопасности, защиты от чрезвычайных ситуаций, антитеррористической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учреждения дошкольного образования, соответствуют Правилам охраны жизни и здоровья воспитанников.</a:t>
            </a:r>
          </a:p>
        </p:txBody>
      </p:sp>
    </p:spTree>
    <p:extLst>
      <p:ext uri="{BB962C8B-B14F-4D97-AF65-F5344CB8AC3E}">
        <p14:creationId xmlns:p14="http://schemas.microsoft.com/office/powerpoint/2010/main" val="987973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6B55F9-AB39-C4B3-395B-89321B8C4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3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Где можно подробно ознакомится с ОП МБДОУ с. Мирное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C9777D7-4F1D-DBDF-FE73-E75D4D59C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2160588"/>
            <a:ext cx="8596312" cy="38814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Телеграмм канал</a:t>
            </a:r>
          </a:p>
          <a:p>
            <a:pPr algn="ctr"/>
            <a:endParaRPr lang="ru-RU" sz="6000" i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60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ВКонтакте</a:t>
            </a:r>
          </a:p>
        </p:txBody>
      </p:sp>
    </p:spTree>
    <p:extLst>
      <p:ext uri="{BB962C8B-B14F-4D97-AF65-F5344CB8AC3E}">
        <p14:creationId xmlns:p14="http://schemas.microsoft.com/office/powerpoint/2010/main" val="15795202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D123AA-A5FA-BFFC-D762-8017ED6D0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3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Где можно подробно ознакомится с ОП МБДОУ с. Мирное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903539-1291-1BFD-0D66-3FE8E2A6E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На официальном сайте МБДОУ с. Мирное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99CA3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99CA3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9CA3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https://mirnoe.tvoysadik.ru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Обеспечены информационная открытость и доступность программы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592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45FAB2-C1EF-2C59-3B63-37B0C1D28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40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Сведения об организации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9C2B929-8119-67D1-1430-5892466D3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0989"/>
            <a:ext cx="9681317" cy="4697411"/>
          </a:xfrm>
        </p:spPr>
        <p:txBody>
          <a:bodyPr>
            <a:normAutofit lnSpcReduction="10000"/>
          </a:bodyPr>
          <a:lstStyle/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Полное наименование образовательной организации: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детский сад «Тигрёнок" с. Мирное Хабаровского муниципального района Хабаровского края;</a:t>
            </a:r>
          </a:p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Сокращенное наименование образовательной организации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МБДОУ с. Мирное</a:t>
            </a:r>
          </a:p>
          <a:p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образования администрации Хабаровского муниципального района Хабаровского края</a:t>
            </a:r>
          </a:p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нахождения образовательной организации: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680539, Хабаровский край, Хабаровский район, село Мирное, ул. Европейский квартал 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8532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972AE4-6CFB-8B91-00AB-1BBA4EC1E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26EBB0-FA05-7A84-D2B2-1C77FEEFB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8452"/>
            <a:ext cx="9981567" cy="3880773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цель Рабочей программы – построение системы коррекционно-развивающей работы педагога психолога с детьми с НОДА в группе компенсирующей направленности, оказание помощи в максимально возможном освоении АОП ДО.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833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186FC8-7A91-AD8F-4796-488BF3369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16" y="227462"/>
            <a:ext cx="8596668" cy="1320800"/>
          </a:xfrm>
        </p:spPr>
        <p:txBody>
          <a:bodyPr/>
          <a:lstStyle/>
          <a:p>
            <a:r>
              <a:rPr kumimoji="0" lang="ru-RU" sz="40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Программа разработана на основе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B20695-34E9-210A-4165-491A23201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10185"/>
            <a:ext cx="11250810" cy="554781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«Об образовании Российской Федерации» от 29.12.2012 №273-ФЗ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Конвенцией о правах ребёнка (одобрена Генеральной Ассамблеей ООН 20.11.1989 г., вступила в силу для СССР 15.09.1990 г.);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государственным образовательным стандартом дошкольного образования (приказ Министерства образования и науки Российской Федерации «Об утверждении ФГОС дошкольного образования № 1155 от 17 октября 2013 года),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государственного санитарного врача Российской Федерации от 15 мая 2013г. № 26 г. Москва «Об утверждении СанПиН 2.4.1.3049-13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эпидемиологические требования к устройству, содержанию и организации режима работы дошкольных образовательных организаций»,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АОП ДО для обучающихся с нарушениями опорно- двигательного аппарата МБДОУ с. Мирное «Тигрёнок», с. Мирное Хабаровского края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1497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BDC842-C1BA-EA59-B84D-631A95919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876" y="0"/>
            <a:ext cx="8596668" cy="1320800"/>
          </a:xfrm>
        </p:spPr>
        <p:txBody>
          <a:bodyPr>
            <a:normAutofit/>
          </a:bodyPr>
          <a:lstStyle/>
          <a:p>
            <a:r>
              <a:rPr lang="ru-RU" sz="4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программы</a:t>
            </a:r>
          </a:p>
        </p:txBody>
      </p:sp>
      <p:sp>
        <p:nvSpPr>
          <p:cNvPr id="4" name="Прямоугольник: загнутый угол 3">
            <a:extLst>
              <a:ext uri="{FF2B5EF4-FFF2-40B4-BE49-F238E27FC236}">
                <a16:creationId xmlns:a16="http://schemas.microsoft.com/office/drawing/2014/main" xmlns="" id="{EB8573F9-E196-76C3-7460-1FED542F41D4}"/>
              </a:ext>
            </a:extLst>
          </p:cNvPr>
          <p:cNvSpPr/>
          <p:nvPr/>
        </p:nvSpPr>
        <p:spPr>
          <a:xfrm>
            <a:off x="0" y="870425"/>
            <a:ext cx="6359857" cy="5820769"/>
          </a:xfrm>
          <a:prstGeom prst="foldedCorner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  <a:p>
            <a:pPr algn="ctr"/>
            <a:endParaRPr lang="ru-RU" sz="2800" dirty="0"/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	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охраны и укрепления физического и психического здоровья детей, в том числе их эмоционального благополучия;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	обеспечения равных возможностей для полноценного развития каждого ребенка;</a:t>
            </a:r>
          </a:p>
          <a:p>
            <a:pPr marL="342900" indent="-342900" algn="ctr">
              <a:buAutoNum type="arabicParenR" startAt="3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преемственности целей, задач и содержания образования, реализуемых в рамках образовательных программ различных уровней;</a:t>
            </a:r>
          </a:p>
          <a:p>
            <a:pPr marL="342900" indent="-342900" algn="ctr">
              <a:buAutoNum type="arabicParenR" startAt="3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 благоприятных условий развития детей;</a:t>
            </a:r>
          </a:p>
          <a:p>
            <a:pPr marL="342900" indent="-342900" algn="ctr">
              <a:buAutoNum type="arabicParenR" startAt="3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объединения обучения и воспитания в целостный образовательный процесс;</a:t>
            </a:r>
          </a:p>
          <a:p>
            <a:pPr marL="342900" indent="-342900" algn="ctr">
              <a:buAutoNum type="arabicParenR" startAt="3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формирования общей культуры личности детей</a:t>
            </a:r>
          </a:p>
        </p:txBody>
      </p:sp>
      <p:sp>
        <p:nvSpPr>
          <p:cNvPr id="5" name="Прямоугольник: загнутый угол 4">
            <a:extLst>
              <a:ext uri="{FF2B5EF4-FFF2-40B4-BE49-F238E27FC236}">
                <a16:creationId xmlns:a16="http://schemas.microsoft.com/office/drawing/2014/main" xmlns="" id="{F29B08D1-E507-A422-664B-E9AE43DB371C}"/>
              </a:ext>
            </a:extLst>
          </p:cNvPr>
          <p:cNvSpPr/>
          <p:nvPr/>
        </p:nvSpPr>
        <p:spPr>
          <a:xfrm>
            <a:off x="6577716" y="460991"/>
            <a:ext cx="5436863" cy="6230203"/>
          </a:xfrm>
          <a:prstGeom prst="foldedCorner">
            <a:avLst/>
          </a:prstGeom>
          <a:solidFill>
            <a:srgbClr val="ECF2B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arenR" startAt="7"/>
            </a:pPr>
            <a:endParaRPr lang="ru-RU" sz="2400" dirty="0"/>
          </a:p>
          <a:p>
            <a:pPr marL="342900" indent="-342900" algn="ctr">
              <a:buAutoNum type="arabicParenR" startAt="7"/>
            </a:pPr>
            <a:endParaRPr lang="ru-RU" sz="2400" dirty="0"/>
          </a:p>
          <a:p>
            <a:pPr algn="ctr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AutoNum type="arabicParenR" startAt="7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вариативности и разнообразия содержания Рабочей программы;</a:t>
            </a:r>
          </a:p>
          <a:p>
            <a:pPr marL="342900" indent="-342900" algn="ctr">
              <a:buAutoNum type="arabicParenR" startAt="7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формирования социокультурной среды;</a:t>
            </a:r>
          </a:p>
          <a:p>
            <a:pPr marL="342900" indent="-342900" algn="ctr">
              <a:buAutoNum type="arabicParenR" startAt="7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психолого-педагогической поддержки семьи и повышения компетентности родителей;</a:t>
            </a:r>
          </a:p>
          <a:p>
            <a:pPr marL="342900" indent="-342900" algn="ctr">
              <a:buAutoNum type="arabicParenR" startAt="7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 воспитательно-образовательной работы</a:t>
            </a:r>
          </a:p>
          <a:p>
            <a:pPr marL="342900" indent="-342900" algn="ctr">
              <a:buAutoNum type="arabicParenR" startAt="7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максимальная социально-бытовая адаптация;</a:t>
            </a:r>
          </a:p>
          <a:p>
            <a:pPr marL="342900" indent="-342900" algn="ctr">
              <a:buAutoNum type="arabicParenR" startAt="7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психолого-педагогической диагностики </a:t>
            </a:r>
          </a:p>
          <a:p>
            <a:pPr marL="342900" indent="-342900" algn="ctr">
              <a:buAutoNum type="arabicParenR" startAt="7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2706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749ABC-B4B6-1184-7175-8BB50C585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558487" cy="1320800"/>
          </a:xfrm>
        </p:spPr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к формированию АОП ДО для обучающихся с НОДА: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0E46CEE9-78E0-DB98-3450-336A33FA557A}"/>
              </a:ext>
            </a:extLst>
          </p:cNvPr>
          <p:cNvSpPr/>
          <p:nvPr/>
        </p:nvSpPr>
        <p:spPr>
          <a:xfrm>
            <a:off x="300251" y="2060812"/>
            <a:ext cx="3603009" cy="2361063"/>
          </a:xfrm>
          <a:prstGeom prst="roundRect">
            <a:avLst/>
          </a:prstGeom>
          <a:solidFill>
            <a:srgbClr val="DFA58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взаимодействие с организациями социализации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8FCADA5F-0497-8923-09EC-AF2B46847D71}"/>
              </a:ext>
            </a:extLst>
          </p:cNvPr>
          <p:cNvSpPr/>
          <p:nvPr/>
        </p:nvSpPr>
        <p:spPr>
          <a:xfrm>
            <a:off x="4189863" y="2023280"/>
            <a:ext cx="3480179" cy="236106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 образовательных программ дошкольного образования детей с НОДА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4E4BA595-2D10-EE5D-9BEA-D458D9549F96}"/>
              </a:ext>
            </a:extLst>
          </p:cNvPr>
          <p:cNvSpPr/>
          <p:nvPr/>
        </p:nvSpPr>
        <p:spPr>
          <a:xfrm>
            <a:off x="1714563" y="4552287"/>
            <a:ext cx="3603009" cy="2163170"/>
          </a:xfrm>
          <a:prstGeom prst="roundRect">
            <a:avLst/>
          </a:prstGeom>
          <a:solidFill>
            <a:srgbClr val="C4EB9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Полнота содержания и интеграция отдельных образовательных областей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9C3257AF-55B0-D6A8-3E50-78FFC791D9D0}"/>
              </a:ext>
            </a:extLst>
          </p:cNvPr>
          <p:cNvSpPr/>
          <p:nvPr/>
        </p:nvSpPr>
        <p:spPr>
          <a:xfrm>
            <a:off x="7956645" y="2023280"/>
            <a:ext cx="3703092" cy="2361063"/>
          </a:xfrm>
          <a:prstGeom prst="roundRect">
            <a:avLst/>
          </a:prstGeom>
          <a:solidFill>
            <a:srgbClr val="EAD89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Развивающее вариативное образование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A86B19A8-627D-2EC8-2B7A-5D9688857983}"/>
              </a:ext>
            </a:extLst>
          </p:cNvPr>
          <p:cNvSpPr/>
          <p:nvPr/>
        </p:nvSpPr>
        <p:spPr>
          <a:xfrm>
            <a:off x="6096000" y="4552288"/>
            <a:ext cx="3603009" cy="216317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Инвариантность ценностей и целей при вариативности средств реализации и достижения целей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944609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4B6DF5-97AC-931C-C487-C2465C759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D783F6D-88AE-E1EB-CEF6-AFBE094C9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889748" cy="3880773"/>
          </a:xfrm>
        </p:spPr>
        <p:txBody>
          <a:bodyPr>
            <a:normAutofit/>
          </a:bodyPr>
          <a:lstStyle/>
          <a:p>
            <a:pPr algn="just"/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сопровождение образовательного процесса обеспечивает реализацию Основной общеобразовательной программы ДО ДОУ, основанной на примерной основной общеобразовательной программе дошкольного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2255866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999E24-71A0-BB1B-698E-F5EA25AD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77" y="42888"/>
            <a:ext cx="10454184" cy="1696872"/>
          </a:xfrm>
        </p:spPr>
        <p:txBody>
          <a:bodyPr>
            <a:normAutofit fontScale="90000"/>
          </a:bodyPr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цели психолого-педагогического сопровождения достигается основными функциями;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56FF2C90-F38C-295B-0D90-8F77BEADADF3}"/>
              </a:ext>
            </a:extLst>
          </p:cNvPr>
          <p:cNvSpPr/>
          <p:nvPr/>
        </p:nvSpPr>
        <p:spPr>
          <a:xfrm>
            <a:off x="184521" y="1210756"/>
            <a:ext cx="11573301" cy="169687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Информационная функция сопровождения состоит в оповещении всех заинтересованных лиц о формах и методах сопровождения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xmlns="" id="{0662D528-AD8F-B766-75D3-1C9B6421CA94}"/>
              </a:ext>
            </a:extLst>
          </p:cNvPr>
          <p:cNvSpPr/>
          <p:nvPr/>
        </p:nvSpPr>
        <p:spPr>
          <a:xfrm>
            <a:off x="184521" y="3152633"/>
            <a:ext cx="11573301" cy="169687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Направляющая функция сопровождения обеспечивает согласование всех заинтересованных в сопровождении субъектов учебно-воспитательного процесса с целью обеспечения координации из действий в интересах ребенка. 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xmlns="" id="{18A5095F-3878-D681-B11E-F6A7C9375C4D}"/>
              </a:ext>
            </a:extLst>
          </p:cNvPr>
          <p:cNvSpPr/>
          <p:nvPr/>
        </p:nvSpPr>
        <p:spPr>
          <a:xfrm>
            <a:off x="232564" y="5094509"/>
            <a:ext cx="11573301" cy="169687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Развивающая функция сопровождения задает основной вектор действия всех участвующих в системе сопровождения службам, которые становятся службами развития личности ребенка.</a:t>
            </a:r>
          </a:p>
        </p:txBody>
      </p:sp>
    </p:spTree>
    <p:extLst>
      <p:ext uri="{BB962C8B-B14F-4D97-AF65-F5344CB8AC3E}">
        <p14:creationId xmlns:p14="http://schemas.microsoft.com/office/powerpoint/2010/main" val="4006992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4B739C7-26E3-5453-5D44-F3E522718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964206" cy="1320800"/>
          </a:xfrm>
        </p:spPr>
        <p:txBody>
          <a:bodyPr>
            <a:normAutofit/>
          </a:bodyPr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психолого-педагогического сопровождения обеспечивается компонентами сопровождения</a:t>
            </a:r>
          </a:p>
        </p:txBody>
      </p:sp>
      <p:sp>
        <p:nvSpPr>
          <p:cNvPr id="4" name="Прямоугольник: загнутый угол 3">
            <a:extLst>
              <a:ext uri="{FF2B5EF4-FFF2-40B4-BE49-F238E27FC236}">
                <a16:creationId xmlns:a16="http://schemas.microsoft.com/office/drawing/2014/main" xmlns="" id="{322A951C-C92F-BCAC-16B5-FF7DA796527A}"/>
              </a:ext>
            </a:extLst>
          </p:cNvPr>
          <p:cNvSpPr/>
          <p:nvPr/>
        </p:nvSpPr>
        <p:spPr>
          <a:xfrm>
            <a:off x="573206" y="2101755"/>
            <a:ext cx="4967785" cy="4476466"/>
          </a:xfrm>
          <a:prstGeom prst="foldedCorner">
            <a:avLst/>
          </a:prstGeom>
          <a:solidFill>
            <a:srgbClr val="DFA58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Профессионально-психологический компонент сопровождения – представлен системой деятельностью педагога-психолога, использующего принцип взаимосвязи диагностической 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–развивающей деятельности. </a:t>
            </a:r>
          </a:p>
        </p:txBody>
      </p:sp>
      <p:sp>
        <p:nvSpPr>
          <p:cNvPr id="5" name="Прямоугольник: загнутый угол 4">
            <a:extLst>
              <a:ext uri="{FF2B5EF4-FFF2-40B4-BE49-F238E27FC236}">
                <a16:creationId xmlns:a16="http://schemas.microsoft.com/office/drawing/2014/main" xmlns="" id="{3E15FB68-ADC7-654A-FE1F-81953EB8DB9E}"/>
              </a:ext>
            </a:extLst>
          </p:cNvPr>
          <p:cNvSpPr/>
          <p:nvPr/>
        </p:nvSpPr>
        <p:spPr>
          <a:xfrm>
            <a:off x="6096000" y="2101755"/>
            <a:ext cx="5545540" cy="4476466"/>
          </a:xfrm>
          <a:prstGeom prst="foldedCorner">
            <a:avLst/>
          </a:prstGeom>
          <a:solidFill>
            <a:srgbClr val="EAD89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Организационно-просветительский компонент – обеспечивает единое информационное поле для всех участников психологического сопровождения, а также ее анализ и актуальную оценку.</a:t>
            </a:r>
          </a:p>
        </p:txBody>
      </p:sp>
    </p:spTree>
    <p:extLst>
      <p:ext uri="{BB962C8B-B14F-4D97-AF65-F5344CB8AC3E}">
        <p14:creationId xmlns:p14="http://schemas.microsoft.com/office/powerpoint/2010/main" val="3320186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</TotalTime>
  <Words>549</Words>
  <Application>Microsoft Office PowerPoint</Application>
  <PresentationFormat>Широкоэкранный</PresentationFormat>
  <Paragraphs>86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Trebuchet MS</vt:lpstr>
      <vt:lpstr>Wingdings 3</vt:lpstr>
      <vt:lpstr>Аспект</vt:lpstr>
      <vt:lpstr>Презентация Адаптированной образовательной программы для детей с нарушениями опорно-двигательного аппарата Муниципального бюджетного дошкольного образовательного учреждения детский сад «Тигрёнок» с. Мирное Хабаровского муниципального района Хабаровского края</vt:lpstr>
      <vt:lpstr>Сведения об организации</vt:lpstr>
      <vt:lpstr>Цель программы</vt:lpstr>
      <vt:lpstr>Программа разработана на основе</vt:lpstr>
      <vt:lpstr>Задачи программы</vt:lpstr>
      <vt:lpstr>Подходы к формированию АОП ДО для обучающихся с НОДА:</vt:lpstr>
      <vt:lpstr>Содержательный раздел</vt:lpstr>
      <vt:lpstr>Реализация цели психолого-педагогического сопровождения достигается основными функциями;</vt:lpstr>
      <vt:lpstr>Функции психолого-педагогического сопровождения обеспечивается компонентами сопровождения</vt:lpstr>
      <vt:lpstr>Основные направления деятельности педагога-психолога</vt:lpstr>
      <vt:lpstr>Задачи деятельности педагога-психолога: </vt:lpstr>
      <vt:lpstr>Организационный отдел</vt:lpstr>
      <vt:lpstr>Психолого-педагогические условия, обеспечивающие развитие ребенка</vt:lpstr>
      <vt:lpstr>Организация развивающей предметно - пространственной среды в работе педагога-психолога</vt:lpstr>
      <vt:lpstr>Презентация PowerPoint</vt:lpstr>
      <vt:lpstr>Где можно подробно ознакомится с ОП МБДОУ с. Мирное</vt:lpstr>
      <vt:lpstr>Где можно подробно ознакомится с ОП МБДОУ с. Мирное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Адаптированной образовательной программы для детей с нарушениями опорно-двигательного аппарата Муниципального бюджетного дошкольного образовательного учреждения детский сад «Тигрёнок» с. Мирное Хабаровского муниципального района Хабаровского края</dc:title>
  <dc:creator>Юлия Колосова</dc:creator>
  <cp:lastModifiedBy>User</cp:lastModifiedBy>
  <cp:revision>33</cp:revision>
  <dcterms:created xsi:type="dcterms:W3CDTF">2024-10-28T05:26:42Z</dcterms:created>
  <dcterms:modified xsi:type="dcterms:W3CDTF">2024-10-29T01:27:47Z</dcterms:modified>
</cp:coreProperties>
</file>