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86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EDED"/>
    <a:srgbClr val="F4F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4D15-AA69-47C1-B3AF-EA9F2EF88837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CD55-3515-427A-A612-70FC2C072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66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4D15-AA69-47C1-B3AF-EA9F2EF88837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CD55-3515-427A-A612-70FC2C072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196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4D15-AA69-47C1-B3AF-EA9F2EF88837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CD55-3515-427A-A612-70FC2C072AF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99536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4D15-AA69-47C1-B3AF-EA9F2EF88837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CD55-3515-427A-A612-70FC2C072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8854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4D15-AA69-47C1-B3AF-EA9F2EF88837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CD55-3515-427A-A612-70FC2C072AF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3773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4D15-AA69-47C1-B3AF-EA9F2EF88837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CD55-3515-427A-A612-70FC2C072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329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4D15-AA69-47C1-B3AF-EA9F2EF88837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CD55-3515-427A-A612-70FC2C072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07523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4D15-AA69-47C1-B3AF-EA9F2EF88837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CD55-3515-427A-A612-70FC2C072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0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4D15-AA69-47C1-B3AF-EA9F2EF88837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CD55-3515-427A-A612-70FC2C072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94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4D15-AA69-47C1-B3AF-EA9F2EF88837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CD55-3515-427A-A612-70FC2C072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343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4D15-AA69-47C1-B3AF-EA9F2EF88837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CD55-3515-427A-A612-70FC2C072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395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4D15-AA69-47C1-B3AF-EA9F2EF88837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CD55-3515-427A-A612-70FC2C072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122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4D15-AA69-47C1-B3AF-EA9F2EF88837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CD55-3515-427A-A612-70FC2C072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098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4D15-AA69-47C1-B3AF-EA9F2EF88837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CD55-3515-427A-A612-70FC2C072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685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4D15-AA69-47C1-B3AF-EA9F2EF88837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CD55-3515-427A-A612-70FC2C072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904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4D15-AA69-47C1-B3AF-EA9F2EF88837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CCD55-3515-427A-A612-70FC2C072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147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64D15-AA69-47C1-B3AF-EA9F2EF88837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BECCD55-3515-427A-A612-70FC2C072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608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mirnoe.tvoysadik.r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90CC2DF-CE30-AB00-182B-937CDC550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2714"/>
            <a:ext cx="11505063" cy="4937962"/>
          </a:xfrm>
        </p:spPr>
        <p:txBody>
          <a:bodyPr/>
          <a:lstStyle/>
          <a:p>
            <a:pPr algn="ctr"/>
            <a:r>
              <a:rPr lang="ru-RU" sz="4400" i="1" dirty="0">
                <a:solidFill>
                  <a:schemeClr val="tx1"/>
                </a:solidFill>
              </a:rPr>
              <a:t>Презентация</a:t>
            </a:r>
            <a:br>
              <a:rPr lang="ru-RU" sz="4400" i="1" dirty="0">
                <a:solidFill>
                  <a:schemeClr val="tx1"/>
                </a:solidFill>
              </a:rPr>
            </a:br>
            <a:r>
              <a:rPr lang="ru-RU" sz="4400" i="1" dirty="0">
                <a:solidFill>
                  <a:schemeClr val="tx1"/>
                </a:solidFill>
              </a:rPr>
              <a:t>Адаптированной образовательной</a:t>
            </a:r>
            <a:br>
              <a:rPr lang="ru-RU" sz="4400" i="1" dirty="0">
                <a:solidFill>
                  <a:schemeClr val="tx1"/>
                </a:solidFill>
              </a:rPr>
            </a:br>
            <a:r>
              <a:rPr lang="ru-RU" sz="4400" i="1" dirty="0">
                <a:solidFill>
                  <a:schemeClr val="tx1"/>
                </a:solidFill>
              </a:rPr>
              <a:t>программы для детей с тяжелыми</a:t>
            </a:r>
            <a:br>
              <a:rPr lang="ru-RU" sz="4400" i="1" dirty="0">
                <a:solidFill>
                  <a:schemeClr val="tx1"/>
                </a:solidFill>
              </a:rPr>
            </a:br>
            <a:r>
              <a:rPr lang="ru-RU" sz="4400" i="1" dirty="0">
                <a:solidFill>
                  <a:schemeClr val="tx1"/>
                </a:solidFill>
              </a:rPr>
              <a:t>нарушениями речи Муниципального</a:t>
            </a:r>
            <a:br>
              <a:rPr lang="ru-RU" sz="4400" i="1" dirty="0">
                <a:solidFill>
                  <a:schemeClr val="tx1"/>
                </a:solidFill>
              </a:rPr>
            </a:br>
            <a:r>
              <a:rPr lang="ru-RU" sz="4400" i="1" dirty="0">
                <a:solidFill>
                  <a:schemeClr val="tx1"/>
                </a:solidFill>
              </a:rPr>
              <a:t>бюджетного дошкольного</a:t>
            </a:r>
            <a:br>
              <a:rPr lang="ru-RU" sz="4400" i="1" dirty="0">
                <a:solidFill>
                  <a:schemeClr val="tx1"/>
                </a:solidFill>
              </a:rPr>
            </a:br>
            <a:r>
              <a:rPr lang="ru-RU" sz="4400" i="1" dirty="0">
                <a:solidFill>
                  <a:schemeClr val="tx1"/>
                </a:solidFill>
              </a:rPr>
              <a:t>образовательного учреждения</a:t>
            </a:r>
            <a:br>
              <a:rPr lang="ru-RU" sz="4400" i="1" dirty="0">
                <a:solidFill>
                  <a:schemeClr val="tx1"/>
                </a:solidFill>
              </a:rPr>
            </a:br>
            <a:r>
              <a:rPr lang="ru-RU" sz="4400" i="1" dirty="0">
                <a:solidFill>
                  <a:schemeClr val="tx1"/>
                </a:solidFill>
              </a:rPr>
              <a:t>детский сад «Тигрёнок» с. Мирное Хабаровского муниципального района Хабаровского края</a:t>
            </a:r>
          </a:p>
        </p:txBody>
      </p:sp>
    </p:spTree>
    <p:extLst>
      <p:ext uri="{BB962C8B-B14F-4D97-AF65-F5344CB8AC3E}">
        <p14:creationId xmlns:p14="http://schemas.microsoft.com/office/powerpoint/2010/main" val="3215671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B2EC31A-37DA-C192-CD28-6A2AB9870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АОП для детей ОВЗ с ТНР</a:t>
            </a:r>
            <a:b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с. Мирное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780BE55-CC4B-C8F9-75EC-43845C1F3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014" y="2488135"/>
            <a:ext cx="10104398" cy="3880773"/>
          </a:xfrm>
        </p:spPr>
        <p:txBody>
          <a:bodyPr>
            <a:normAutofit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Модульный характер представления содержания Программы позволяет конструировать адаптированную образовательную программу МБДОУ с. Мирное для обучающихся дошкольного возраста с ОВЗ</a:t>
            </a:r>
          </a:p>
        </p:txBody>
      </p:sp>
    </p:spTree>
    <p:extLst>
      <p:ext uri="{BB962C8B-B14F-4D97-AF65-F5344CB8AC3E}">
        <p14:creationId xmlns:p14="http://schemas.microsoft.com/office/powerpoint/2010/main" val="2498174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0B96E60-A4A7-A568-A841-D9AAF1F6D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 Программы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F472D3B-F316-EFED-8CE9-88C948F19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87884"/>
            <a:ext cx="11018797" cy="3880773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пояснительную записку и планируемые результаты освоения Программы, определяет ее цели и задачи, принципы и подходы к формированию Программы, планируемые результаты ее освоения в виде целевых ориентиров</a:t>
            </a:r>
          </a:p>
        </p:txBody>
      </p:sp>
    </p:spTree>
    <p:extLst>
      <p:ext uri="{BB962C8B-B14F-4D97-AF65-F5344CB8AC3E}">
        <p14:creationId xmlns:p14="http://schemas.microsoft.com/office/powerpoint/2010/main" val="2502910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44BAAF9-494C-5947-1EFB-A694777CD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C9F59B7-A0F7-2FD8-3D2A-2A900549E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491" y="1368568"/>
            <a:ext cx="10837332" cy="5230124"/>
          </a:xfrm>
        </p:spPr>
        <p:txBody>
          <a:bodyPr>
            <a:norm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описание образовательной деятельности по пяти образовательным областям: социально-коммуникативное развитие; познавательное развитие; речевое развитие; художественно-эстетическое развитие; физическое развитие; формы, способы, методы и средства реализации программы, которые отражают аспекты образовательной среды: предметно-пространственная развивающая образовательная среда; характер взаимодействия со педагогическим работником; характер взаимодействия с другими детьми; система отношений ребенка к миру, к другим людям, к себе самому; содержание образовательной деятельности по профессиональной коррекции нарушений развития обучающихся (программу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развивающей работы)</a:t>
            </a:r>
          </a:p>
        </p:txBody>
      </p:sp>
    </p:spTree>
    <p:extLst>
      <p:ext uri="{BB962C8B-B14F-4D97-AF65-F5344CB8AC3E}">
        <p14:creationId xmlns:p14="http://schemas.microsoft.com/office/powerpoint/2010/main" val="28308534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9E5EF1A-51AD-ACCD-A95B-BE27CB87A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197" y="156238"/>
            <a:ext cx="11223514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u="sng" dirty="0">
                <a:solidFill>
                  <a:schemeClr val="tx1"/>
                </a:solidFill>
              </a:rPr>
              <a:t>базовое содержание образовательных областей с учетом возрастных и индивидуальных особенностей обучающихся в различных видах деятельности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="" xmlns:a16="http://schemas.microsoft.com/office/drawing/2014/main" id="{3C66E592-9241-44B7-684C-5E300E073AE2}"/>
              </a:ext>
            </a:extLst>
          </p:cNvPr>
          <p:cNvSpPr/>
          <p:nvPr/>
        </p:nvSpPr>
        <p:spPr>
          <a:xfrm>
            <a:off x="655093" y="1965278"/>
            <a:ext cx="2538483" cy="161043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Предметная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="" xmlns:a16="http://schemas.microsoft.com/office/drawing/2014/main" id="{5B8C36E6-FDF9-92E3-AD57-40CDFBCE092F}"/>
              </a:ext>
            </a:extLst>
          </p:cNvPr>
          <p:cNvSpPr/>
          <p:nvPr/>
        </p:nvSpPr>
        <p:spPr>
          <a:xfrm>
            <a:off x="3521122" y="2060811"/>
            <a:ext cx="3835021" cy="17742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Игровая (сюжетно-ролевая игра, игра с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правилами и другие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игры)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="" xmlns:a16="http://schemas.microsoft.com/office/drawing/2014/main" id="{9DB6175B-989B-D04F-4CD5-92EB374063D7}"/>
              </a:ext>
            </a:extLst>
          </p:cNvPr>
          <p:cNvSpPr/>
          <p:nvPr/>
        </p:nvSpPr>
        <p:spPr>
          <a:xfrm>
            <a:off x="450376" y="4899546"/>
            <a:ext cx="11232108" cy="1610435"/>
          </a:xfrm>
          <a:prstGeom prst="roundRect">
            <a:avLst/>
          </a:prstGeom>
          <a:solidFill>
            <a:srgbClr val="97EDE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Познавательно-исследовательская (исследование и познание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природного и социального миров в процессе наблюдения и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с ними)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="" xmlns:a16="http://schemas.microsoft.com/office/drawing/2014/main" id="{141515CA-1A71-F38F-655B-D2FF896548F7}"/>
              </a:ext>
            </a:extLst>
          </p:cNvPr>
          <p:cNvSpPr/>
          <p:nvPr/>
        </p:nvSpPr>
        <p:spPr>
          <a:xfrm>
            <a:off x="7629099" y="2060811"/>
            <a:ext cx="4053385" cy="255213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Коммуникативная (общение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взаимодействие с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педагогическим работником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другими детьми)</a:t>
            </a:r>
          </a:p>
        </p:txBody>
      </p:sp>
    </p:spTree>
    <p:extLst>
      <p:ext uri="{BB962C8B-B14F-4D97-AF65-F5344CB8AC3E}">
        <p14:creationId xmlns:p14="http://schemas.microsoft.com/office/powerpoint/2010/main" val="41254632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483F17B-0F47-3D28-2CEE-906564183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038" y="285586"/>
            <a:ext cx="8596668" cy="1320800"/>
          </a:xfrm>
        </p:spPr>
        <p:txBody>
          <a:bodyPr/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="" xmlns:a16="http://schemas.microsoft.com/office/drawing/2014/main" id="{7AE19426-6FC3-3097-77D8-92A3C3FF15CA}"/>
              </a:ext>
            </a:extLst>
          </p:cNvPr>
          <p:cNvSpPr/>
          <p:nvPr/>
        </p:nvSpPr>
        <p:spPr>
          <a:xfrm>
            <a:off x="127379" y="1293742"/>
            <a:ext cx="3790031" cy="388077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неотъемлемой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частью, адаптированной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образовательной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дошкольного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обучающихся с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ОВЗ в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дошкольной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в группы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компенсирующей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направленности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="" xmlns:a16="http://schemas.microsoft.com/office/drawing/2014/main" id="{2A3235B5-1E8A-4216-FB9D-197BF6567CBA}"/>
              </a:ext>
            </a:extLst>
          </p:cNvPr>
          <p:cNvSpPr/>
          <p:nvPr/>
        </p:nvSpPr>
        <p:spPr>
          <a:xfrm>
            <a:off x="4146391" y="1293742"/>
            <a:ext cx="3899217" cy="388077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Учитывает особые</a:t>
            </a:r>
          </a:p>
          <a:p>
            <a:pPr algn="ctr"/>
            <a:r>
              <a:rPr lang="ru-RU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</a:t>
            </a:r>
          </a:p>
          <a:p>
            <a:pPr algn="ctr"/>
            <a:r>
              <a:rPr lang="ru-RU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потребности</a:t>
            </a:r>
          </a:p>
          <a:p>
            <a:pPr algn="ctr"/>
            <a:r>
              <a:rPr lang="ru-RU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раннего и</a:t>
            </a:r>
          </a:p>
          <a:p>
            <a:pPr algn="ctr"/>
            <a:r>
              <a:rPr lang="ru-RU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возраста с</a:t>
            </a:r>
          </a:p>
          <a:p>
            <a:pPr algn="ctr"/>
            <a:r>
              <a:rPr lang="ru-RU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ОВЗ, удовлетворение</a:t>
            </a:r>
          </a:p>
          <a:p>
            <a:pPr algn="ctr"/>
            <a:r>
              <a:rPr lang="ru-RU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открывает</a:t>
            </a:r>
          </a:p>
          <a:p>
            <a:pPr algn="ctr"/>
            <a:r>
              <a:rPr lang="ru-RU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общего.</a:t>
            </a:r>
          </a:p>
          <a:p>
            <a:pPr algn="ctr"/>
            <a:r>
              <a:rPr lang="ru-RU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="" xmlns:a16="http://schemas.microsoft.com/office/drawing/2014/main" id="{50B09C94-4F87-8734-C4F3-8024453BC8FC}"/>
              </a:ext>
            </a:extLst>
          </p:cNvPr>
          <p:cNvSpPr/>
          <p:nvPr/>
        </p:nvSpPr>
        <p:spPr>
          <a:xfrm>
            <a:off x="8274589" y="1421382"/>
            <a:ext cx="3790032" cy="388077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</a:t>
            </a:r>
          </a:p>
          <a:p>
            <a:pPr algn="ctr"/>
            <a:r>
              <a: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</a:t>
            </a:r>
          </a:p>
          <a:p>
            <a:pPr algn="ctr"/>
            <a:r>
              <a: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</a:t>
            </a:r>
          </a:p>
          <a:p>
            <a:pPr algn="ctr"/>
            <a:r>
              <a: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</a:p>
          <a:p>
            <a:pPr algn="ctr"/>
            <a:r>
              <a: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раннего и</a:t>
            </a:r>
          </a:p>
          <a:p>
            <a:pPr algn="ctr"/>
            <a:r>
              <a: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возраста с</a:t>
            </a:r>
          </a:p>
          <a:p>
            <a:pPr algn="ctr"/>
            <a:r>
              <a: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ОВЗ в условиях</a:t>
            </a:r>
          </a:p>
          <a:p>
            <a:pPr algn="ctr"/>
            <a:r>
              <a: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дошкольной</a:t>
            </a:r>
          </a:p>
          <a:p>
            <a:pPr algn="ctr"/>
            <a:r>
              <a: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группы</a:t>
            </a:r>
          </a:p>
          <a:p>
            <a:pPr algn="ctr"/>
            <a:r>
              <a: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компенсирующей</a:t>
            </a:r>
          </a:p>
          <a:p>
            <a:pPr algn="ctr"/>
            <a:r>
              <a: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направленности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="" xmlns:a16="http://schemas.microsoft.com/office/drawing/2014/main" id="{78048F77-3DFC-84BA-418B-386BCDAFF212}"/>
              </a:ext>
            </a:extLst>
          </p:cNvPr>
          <p:cNvSpPr/>
          <p:nvPr/>
        </p:nvSpPr>
        <p:spPr>
          <a:xfrm>
            <a:off x="300250" y="5522271"/>
            <a:ext cx="11764370" cy="117877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достижение максимальной реализации реабилитационного</a:t>
            </a:r>
          </a:p>
          <a:p>
            <a:pPr algn="ctr"/>
            <a:r>
              <a:rPr lang="ru-RU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потенциала</a:t>
            </a:r>
          </a:p>
        </p:txBody>
      </p:sp>
    </p:spTree>
    <p:extLst>
      <p:ext uri="{BB962C8B-B14F-4D97-AF65-F5344CB8AC3E}">
        <p14:creationId xmlns:p14="http://schemas.microsoft.com/office/powerpoint/2010/main" val="3446328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147F17D-7913-7F92-6603-60A4FEF62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раздел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465E565-852C-A5EA-7044-EE655B50463E}"/>
              </a:ext>
            </a:extLst>
          </p:cNvPr>
          <p:cNvSpPr/>
          <p:nvPr/>
        </p:nvSpPr>
        <p:spPr>
          <a:xfrm>
            <a:off x="559560" y="1930400"/>
            <a:ext cx="10126638" cy="40920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психолого-педагогические условия,</a:t>
            </a:r>
          </a:p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обеспечивающие развитие ребенка с ТНР, особенности</a:t>
            </a:r>
          </a:p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развивающей предметно-пространственной</a:t>
            </a:r>
          </a:p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среды, федеральный календарный план воспитательной</a:t>
            </a:r>
          </a:p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с перечнем основных государственных и народных праздников, памятных дат в календарном плане воспитательной работы</a:t>
            </a:r>
          </a:p>
        </p:txBody>
      </p:sp>
    </p:spTree>
    <p:extLst>
      <p:ext uri="{BB962C8B-B14F-4D97-AF65-F5344CB8AC3E}">
        <p14:creationId xmlns:p14="http://schemas.microsoft.com/office/powerpoint/2010/main" val="801472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CC90A75-1727-75F1-9301-907C0F0E5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включает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="" xmlns:a16="http://schemas.microsoft.com/office/drawing/2014/main" id="{E251F593-76B9-2AB9-EE19-A78415D3FA77}"/>
              </a:ext>
            </a:extLst>
          </p:cNvPr>
          <p:cNvSpPr/>
          <p:nvPr/>
        </p:nvSpPr>
        <p:spPr>
          <a:xfrm>
            <a:off x="295005" y="1552053"/>
            <a:ext cx="3521122" cy="99628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="" xmlns:a16="http://schemas.microsoft.com/office/drawing/2014/main" id="{4CE987AE-D3A5-ABFB-8F5C-20DAD4DD7D5F}"/>
              </a:ext>
            </a:extLst>
          </p:cNvPr>
          <p:cNvSpPr/>
          <p:nvPr/>
        </p:nvSpPr>
        <p:spPr>
          <a:xfrm>
            <a:off x="5957787" y="531507"/>
            <a:ext cx="3712191" cy="103722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Иные компоненты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="" xmlns:a16="http://schemas.microsoft.com/office/drawing/2014/main" id="{5837470F-C772-4FC6-9D56-F49B2F9A17E8}"/>
              </a:ext>
            </a:extLst>
          </p:cNvPr>
          <p:cNvSpPr/>
          <p:nvPr/>
        </p:nvSpPr>
        <p:spPr>
          <a:xfrm>
            <a:off x="677334" y="3098800"/>
            <a:ext cx="3138793" cy="3719773"/>
          </a:xfrm>
          <a:prstGeom prst="roundRect">
            <a:avLst/>
          </a:prstGeom>
          <a:solidFill>
            <a:srgbClr val="F4F85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- рабочая программа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</a:rPr>
              <a:t>воспитания,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</a:rPr>
              <a:t>- примерный режим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</a:rPr>
              <a:t>и распорядок дня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</a:rPr>
              <a:t>дошкольных</a:t>
            </a:r>
            <a:r>
              <a:rPr lang="ru-RU" sz="2000" dirty="0">
                <a:solidFill>
                  <a:schemeClr val="tx1"/>
                </a:solidFill>
              </a:rPr>
              <a:t> групп,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</a:rPr>
              <a:t>- календарный план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</a:rPr>
              <a:t>воспитательной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</a:rPr>
              <a:t>работы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="" xmlns:a16="http://schemas.microsoft.com/office/drawing/2014/main" id="{FBA228E0-07FD-B040-9409-A7B600730EB5}"/>
              </a:ext>
            </a:extLst>
          </p:cNvPr>
          <p:cNvSpPr/>
          <p:nvPr/>
        </p:nvSpPr>
        <p:spPr>
          <a:xfrm>
            <a:off x="4183579" y="2442192"/>
            <a:ext cx="3521122" cy="4205026"/>
          </a:xfrm>
          <a:prstGeom prst="roundRect">
            <a:avLst/>
          </a:prstGeom>
          <a:solidFill>
            <a:srgbClr val="F4F85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-планируемые</a:t>
            </a:r>
          </a:p>
          <a:p>
            <a:pPr algn="ctr"/>
            <a:r>
              <a:rPr lang="ru-RU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</a:t>
            </a:r>
          </a:p>
          <a:p>
            <a:pPr algn="ctr"/>
            <a:r>
              <a:rPr lang="ru-RU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</a:t>
            </a:r>
          </a:p>
          <a:p>
            <a:pPr algn="ctr"/>
            <a:r>
              <a:rPr lang="ru-RU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программы,</a:t>
            </a:r>
          </a:p>
          <a:p>
            <a:pPr algn="ctr"/>
            <a:r>
              <a:rPr lang="ru-RU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-педагогическая</a:t>
            </a:r>
          </a:p>
          <a:p>
            <a:pPr algn="ctr"/>
            <a:r>
              <a:rPr lang="ru-RU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</a:t>
            </a:r>
          </a:p>
          <a:p>
            <a:pPr algn="ctr"/>
            <a:r>
              <a:rPr lang="ru-RU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-достижения</a:t>
            </a:r>
          </a:p>
          <a:p>
            <a:pPr algn="ctr"/>
            <a:r>
              <a:rPr lang="ru-RU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планируемых</a:t>
            </a:r>
          </a:p>
          <a:p>
            <a:pPr algn="ctr"/>
            <a:r>
              <a:rPr lang="ru-RU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="" xmlns:a16="http://schemas.microsoft.com/office/drawing/2014/main" id="{F6DA7412-C048-A9C0-10BC-0F18BD2A8954}"/>
              </a:ext>
            </a:extLst>
          </p:cNvPr>
          <p:cNvSpPr/>
          <p:nvPr/>
        </p:nvSpPr>
        <p:spPr>
          <a:xfrm>
            <a:off x="7916589" y="2442949"/>
            <a:ext cx="4148031" cy="4205026"/>
          </a:xfrm>
          <a:prstGeom prst="roundRect">
            <a:avLst/>
          </a:prstGeom>
          <a:solidFill>
            <a:srgbClr val="F4F85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задачи и содержание образования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(обучения и воспитания) по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образовательным областям,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вариативные формы, способы,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методы реализации Программы,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особенности образовательной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деятельности разных видов и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культурных практик,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способы и направления поддержки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детской инициативы,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особенности взаимодействия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педагогического коллектива с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семьями обучающихся</a:t>
            </a: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="" xmlns:a16="http://schemas.microsoft.com/office/drawing/2014/main" id="{DB63712A-F6BF-303F-892E-08ADF42F74BA}"/>
              </a:ext>
            </a:extLst>
          </p:cNvPr>
          <p:cNvCxnSpPr/>
          <p:nvPr/>
        </p:nvCxnSpPr>
        <p:spPr>
          <a:xfrm>
            <a:off x="2172883" y="2702257"/>
            <a:ext cx="0" cy="39654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="" xmlns:a16="http://schemas.microsoft.com/office/drawing/2014/main" id="{9CE13CA5-30D9-5CDC-B492-F1912A1F1B65}"/>
              </a:ext>
            </a:extLst>
          </p:cNvPr>
          <p:cNvCxnSpPr/>
          <p:nvPr/>
        </p:nvCxnSpPr>
        <p:spPr>
          <a:xfrm flipH="1">
            <a:off x="6757087" y="1779514"/>
            <a:ext cx="518615" cy="45795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="" xmlns:a16="http://schemas.microsoft.com/office/drawing/2014/main" id="{12091569-7FA1-A40E-D97C-27A52ADE1804}"/>
              </a:ext>
            </a:extLst>
          </p:cNvPr>
          <p:cNvCxnSpPr>
            <a:cxnSpLocks/>
          </p:cNvCxnSpPr>
          <p:nvPr/>
        </p:nvCxnSpPr>
        <p:spPr>
          <a:xfrm>
            <a:off x="8551154" y="1870879"/>
            <a:ext cx="647918" cy="46743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85429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="" xmlns:a16="http://schemas.microsoft.com/office/drawing/2014/main" id="{48BE50D3-DFF8-5902-70A3-ADC078C3121A}"/>
              </a:ext>
            </a:extLst>
          </p:cNvPr>
          <p:cNvSpPr/>
          <p:nvPr/>
        </p:nvSpPr>
        <p:spPr>
          <a:xfrm>
            <a:off x="887104" y="204717"/>
            <a:ext cx="9648968" cy="201986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</a:t>
            </a:r>
          </a:p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(образовательные области)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="" xmlns:a16="http://schemas.microsoft.com/office/drawing/2014/main" id="{E21EFDC2-7610-4159-6463-DEBB7A4684CC}"/>
              </a:ext>
            </a:extLst>
          </p:cNvPr>
          <p:cNvSpPr/>
          <p:nvPr/>
        </p:nvSpPr>
        <p:spPr>
          <a:xfrm>
            <a:off x="887104" y="2968387"/>
            <a:ext cx="9648968" cy="357571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</a:t>
            </a:r>
          </a:p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«Социально –</a:t>
            </a:r>
          </a:p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коммуникативное развитие»</a:t>
            </a:r>
          </a:p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«Познавательное развитие»</a:t>
            </a:r>
          </a:p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«Речевое развитие»</a:t>
            </a:r>
          </a:p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«Художественно –</a:t>
            </a:r>
          </a:p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эстетическое развитие»</a:t>
            </a:r>
          </a:p>
        </p:txBody>
      </p:sp>
      <p:sp>
        <p:nvSpPr>
          <p:cNvPr id="6" name="Стрелка: вниз 5">
            <a:extLst>
              <a:ext uri="{FF2B5EF4-FFF2-40B4-BE49-F238E27FC236}">
                <a16:creationId xmlns="" xmlns:a16="http://schemas.microsoft.com/office/drawing/2014/main" id="{9E4BD5CC-F149-4067-7B7E-34C49E4D4CDE}"/>
              </a:ext>
            </a:extLst>
          </p:cNvPr>
          <p:cNvSpPr/>
          <p:nvPr/>
        </p:nvSpPr>
        <p:spPr>
          <a:xfrm>
            <a:off x="4926843" y="2316707"/>
            <a:ext cx="941695" cy="559558"/>
          </a:xfrm>
          <a:prstGeom prst="down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7258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0119F82-0FCC-A712-FCDE-F1B3538FE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реализации образовательной</a:t>
            </a:r>
            <a:b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="" xmlns:a16="http://schemas.microsoft.com/office/drawing/2014/main" id="{CBD1DAAB-4FCB-DBC3-4C1B-E5A40A79B6BD}"/>
              </a:ext>
            </a:extLst>
          </p:cNvPr>
          <p:cNvSpPr/>
          <p:nvPr/>
        </p:nvSpPr>
        <p:spPr>
          <a:xfrm>
            <a:off x="545910" y="2265528"/>
            <a:ext cx="3234519" cy="1651379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="" xmlns:a16="http://schemas.microsoft.com/office/drawing/2014/main" id="{56E3AF53-E998-9CED-5AE9-37D237707AC7}"/>
              </a:ext>
            </a:extLst>
          </p:cNvPr>
          <p:cNvSpPr/>
          <p:nvPr/>
        </p:nvSpPr>
        <p:spPr>
          <a:xfrm>
            <a:off x="1655928" y="4585648"/>
            <a:ext cx="3043451" cy="192433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Материальнотехнические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="" xmlns:a16="http://schemas.microsoft.com/office/drawing/2014/main" id="{BD436DFC-9BC8-5A87-8ED3-EB2055DE9F2F}"/>
              </a:ext>
            </a:extLst>
          </p:cNvPr>
          <p:cNvSpPr/>
          <p:nvPr/>
        </p:nvSpPr>
        <p:spPr>
          <a:xfrm>
            <a:off x="4496936" y="2190465"/>
            <a:ext cx="3043451" cy="165137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Кадровые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="" xmlns:a16="http://schemas.microsoft.com/office/drawing/2014/main" id="{970F4900-02BE-1170-B1CA-E3225873EF72}"/>
              </a:ext>
            </a:extLst>
          </p:cNvPr>
          <p:cNvSpPr/>
          <p:nvPr/>
        </p:nvSpPr>
        <p:spPr>
          <a:xfrm>
            <a:off x="6462213" y="4585648"/>
            <a:ext cx="4660712" cy="1924334"/>
          </a:xfrm>
          <a:prstGeom prst="roundRect">
            <a:avLst/>
          </a:prstGeom>
          <a:solidFill>
            <a:srgbClr val="F4F85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Предметноразвивающая</a:t>
            </a:r>
          </a:p>
          <a:p>
            <a:pPr algn="ctr"/>
            <a:r>
              <a:rPr lang="ru-RU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среда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="" xmlns:a16="http://schemas.microsoft.com/office/drawing/2014/main" id="{939DF832-17B6-3315-EEDB-0DE48A6FEB02}"/>
              </a:ext>
            </a:extLst>
          </p:cNvPr>
          <p:cNvSpPr/>
          <p:nvPr/>
        </p:nvSpPr>
        <p:spPr>
          <a:xfrm>
            <a:off x="8256895" y="2190465"/>
            <a:ext cx="3234519" cy="180150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Финансовые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8372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EDBDCD4-8259-848D-EFAF-015030477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 контингента</a:t>
            </a:r>
            <a:b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воспитанников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8FE7A7B-30D6-0361-6FB9-B0C6BCF6A716}"/>
              </a:ext>
            </a:extLst>
          </p:cNvPr>
          <p:cNvSpPr/>
          <p:nvPr/>
        </p:nvSpPr>
        <p:spPr>
          <a:xfrm>
            <a:off x="677334" y="2183642"/>
            <a:ext cx="10031105" cy="4064758"/>
          </a:xfrm>
          <a:prstGeom prst="rect">
            <a:avLst/>
          </a:prstGeom>
          <a:solidFill>
            <a:srgbClr val="F4F85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общеобразовательных групп –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воспитанников с ОВЗ с ТНР  -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воспитанников имеющих нарушение речи - 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239474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0E0461F-3D2E-03C2-4036-59E1AE454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35045"/>
            <a:ext cx="8596668" cy="1320800"/>
          </a:xfrm>
        </p:spPr>
        <p:txBody>
          <a:bodyPr>
            <a:normAutofit/>
          </a:bodyPr>
          <a:lstStyle/>
          <a:p>
            <a:r>
              <a:rPr lang="ru-RU" sz="40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организации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23B8B84-E964-CF26-80BB-5C707637F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55845"/>
            <a:ext cx="9981567" cy="5049671"/>
          </a:xfrm>
        </p:spPr>
        <p:txBody>
          <a:bodyPr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Полное наименование образовательной организации: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Муниципальное бюджетное дошкольное образовательное учреждение детский сад «Тигрёнок" с. Мирное Хабаровского муниципального района Хабаровского края;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Сокращенное наименование образовательной организации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МБДОУ с. Мирное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Учредитель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Управление образования администрации Хабаровского муниципального района Хабаровского края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Место нахождения образовательной организации: 680539, Хабаровский край, Хабаровский район, село Мирное, ул. Европейский квартал 6.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21350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2D0301E-499F-F98A-45B2-ED33E7FF1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265" y="190689"/>
            <a:ext cx="8596668" cy="1320800"/>
          </a:xfrm>
        </p:spPr>
        <p:txBody>
          <a:bodyPr/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E3388319-65A8-A19D-2AA7-5ECB4CFDCDBD}"/>
              </a:ext>
            </a:extLst>
          </p:cNvPr>
          <p:cNvSpPr/>
          <p:nvPr/>
        </p:nvSpPr>
        <p:spPr>
          <a:xfrm>
            <a:off x="109182" y="891464"/>
            <a:ext cx="3712191" cy="6687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взаимодействия: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13D638C6-46B3-D5EF-9ABB-5A3D72478B3C}"/>
              </a:ext>
            </a:extLst>
          </p:cNvPr>
          <p:cNvSpPr/>
          <p:nvPr/>
        </p:nvSpPr>
        <p:spPr>
          <a:xfrm>
            <a:off x="3994940" y="891464"/>
            <a:ext cx="2736378" cy="90075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взаимодействия: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948568A3-4023-46DD-0708-59F9F1A1BBE6}"/>
              </a:ext>
            </a:extLst>
          </p:cNvPr>
          <p:cNvSpPr/>
          <p:nvPr/>
        </p:nvSpPr>
        <p:spPr>
          <a:xfrm>
            <a:off x="7560860" y="88331"/>
            <a:ext cx="4326340" cy="76275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взаимодействия: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AACC0160-73DF-9FE8-6A4C-7BE17B011276}"/>
              </a:ext>
            </a:extLst>
          </p:cNvPr>
          <p:cNvSpPr/>
          <p:nvPr/>
        </p:nvSpPr>
        <p:spPr>
          <a:xfrm>
            <a:off x="109182" y="1733266"/>
            <a:ext cx="3712191" cy="491319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единства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подходов к воспитанию и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обучению детей в условиях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 и семьи; повышение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воспитательного потенциала семьи.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психолого-педагогической поддержки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семьи и повышение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компетентности родителей в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вопросах образования,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охраны и укрепления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 детей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младенческого, раннего и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возраста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3066B97E-807E-23E5-5AF8-809E541487E1}"/>
              </a:ext>
            </a:extLst>
          </p:cNvPr>
          <p:cNvSpPr/>
          <p:nvPr/>
        </p:nvSpPr>
        <p:spPr>
          <a:xfrm>
            <a:off x="3994940" y="1934190"/>
            <a:ext cx="2736378" cy="32618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 семьи в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воспитании, обучении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развитии ребенка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Открытость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 дифференцированный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7E8323B3-A627-8534-BE34-54C917A64319}"/>
              </a:ext>
            </a:extLst>
          </p:cNvPr>
          <p:cNvSpPr/>
          <p:nvPr/>
        </p:nvSpPr>
        <p:spPr>
          <a:xfrm>
            <a:off x="6904885" y="953447"/>
            <a:ext cx="5177934" cy="58162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родителей и общественности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ДОО.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Просвещение родителей, повышение их правовой,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психолого-педагогической компетентности в вопросах охраны и укрепления здоровья, развития и образования детей.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развития ответственного и осознанного родительства как базовой основы благополучия семьи. 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родителей в образовательный процесс</a:t>
            </a:r>
          </a:p>
        </p:txBody>
      </p:sp>
    </p:spTree>
    <p:extLst>
      <p:ext uri="{BB962C8B-B14F-4D97-AF65-F5344CB8AC3E}">
        <p14:creationId xmlns:p14="http://schemas.microsoft.com/office/powerpoint/2010/main" val="19966526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2808696-1483-AB94-D8A1-916523572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3941"/>
            <a:ext cx="8596668" cy="1320800"/>
          </a:xfrm>
        </p:spPr>
        <p:txBody>
          <a:bodyPr>
            <a:normAutofit/>
          </a:bodyPr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</a:t>
            </a:r>
            <a:b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0CD7B1C-FA83-5FF0-251C-0DBEFF1EF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10281818" cy="4697411"/>
          </a:xfrm>
        </p:spPr>
        <p:txBody>
          <a:bodyPr>
            <a:normAutofit fontScale="92500"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ДОУ через Попечительский совет; родительский совет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уголки и информационные стенды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Экскурсии по ДОУ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создании развивающей среды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педагогическом процессе (открытые просмотры, проекты, акции, привлечение родителей к подготовке праздников)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мероприятия с участием воспитанников, педагогов, 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19670695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9C4A590-700D-0E26-0841-AED50A9DD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воспитания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2FAF6FD-2D2C-CA1E-2F3B-150E21E10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8896"/>
            <a:ext cx="9995215" cy="5274859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Разработана 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Плана мероприятий по реализации в 2021-2025 годах Стратегии развития воспитания в Российской Федерации на период до 2025 года.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региональной специфики реализации Стратегии развития воспитания в Хабаровском крае.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отражает интересы и запросы участников образовательных отношений: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ребенка, признавая приоритетную роль его личностного развития на основе возрастных и индивидуальных особенностей, интересов и потребностей;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ребенка (законных представителей) и значимых для ребенка взрослых;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государства и общества.</a:t>
            </a:r>
          </a:p>
        </p:txBody>
      </p:sp>
    </p:spTree>
    <p:extLst>
      <p:ext uri="{BB962C8B-B14F-4D97-AF65-F5344CB8AC3E}">
        <p14:creationId xmlns:p14="http://schemas.microsoft.com/office/powerpoint/2010/main" val="39681572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67FC0A8-829B-F3A0-334C-4C4017CFC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50293"/>
            <a:ext cx="8596668" cy="1320800"/>
          </a:xfrm>
        </p:spPr>
        <p:txBody>
          <a:bodyPr/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 программы воспитания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B77E9819-65E2-4557-398E-96CDA4351A52}"/>
              </a:ext>
            </a:extLst>
          </p:cNvPr>
          <p:cNvSpPr/>
          <p:nvPr/>
        </p:nvSpPr>
        <p:spPr>
          <a:xfrm>
            <a:off x="213814" y="1068315"/>
            <a:ext cx="11768919" cy="263401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цель воспитания в ДОУ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личностное развитие каждого ребенка с учетом его индивидуальности и создание условий для позитивной социализации детей на основе традиционных ценностей российского общества, что предполагает: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ценностного отношения к окружающему миру (природному и социокультурному), другим людям, себе; становление первичного опыта деятельности и поведения в соответствии с традиционными ценностями, принятыми в обществе нормами и правилами (п..29.2.1.1 ФОП ДО)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995D669B-3737-EC53-5285-8B3B1822E9F1}"/>
              </a:ext>
            </a:extLst>
          </p:cNvPr>
          <p:cNvSpPr/>
          <p:nvPr/>
        </p:nvSpPr>
        <p:spPr>
          <a:xfrm>
            <a:off x="213814" y="3828955"/>
            <a:ext cx="11768919" cy="302904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задачи воспитания: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содействовать развитию личности , основанному на принятых в обществе представлениях о добре и зле,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должном и недопустимом: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становлению нравственности , основанной на духовных отечественных традициях,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внутренней установке личности поступать согласно своей совести: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условия для развития и реализации личностного потенциала ребенка, его готовности к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творческому самовыражению и саморазвитию, самовоспитанию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осуществлять поддержку позитивной социализации ребенка посредством проектирования и принятия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уклада, воспитывающей среды, создание воспитывающих общностей. (п.29.2.1.2 ФОП ДО).</a:t>
            </a:r>
          </a:p>
        </p:txBody>
      </p:sp>
    </p:spTree>
    <p:extLst>
      <p:ext uri="{BB962C8B-B14F-4D97-AF65-F5344CB8AC3E}">
        <p14:creationId xmlns:p14="http://schemas.microsoft.com/office/powerpoint/2010/main" val="18840516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DB41462-E43B-FB0F-898A-56C57B6A1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140" y="0"/>
            <a:ext cx="8596668" cy="1320800"/>
          </a:xfrm>
        </p:spPr>
        <p:txBody>
          <a:bodyPr/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воспитания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2DB3E60-DD6C-29EA-2B92-255402227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719" y="660400"/>
            <a:ext cx="8596668" cy="388077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Патриотическое направление воспитания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Духовно-нравственное направление воспитания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Социальное направление воспитания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направление воспитания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и оздоровительное направление воспитания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Трудовое направление воспитания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Эстетическое направление воспитания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EF06CC9C-DA6C-A213-0C1A-DE4B91D54470}"/>
              </a:ext>
            </a:extLst>
          </p:cNvPr>
          <p:cNvSpPr txBox="1"/>
          <p:nvPr/>
        </p:nvSpPr>
        <p:spPr>
          <a:xfrm>
            <a:off x="336140" y="3616523"/>
            <a:ext cx="1150101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Концептуальные положения воспитательной системы ДОУ</a:t>
            </a:r>
          </a:p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 создание комфортных, безопасных условий для всестороннего развития, воспитания детей, их успешной социализации, 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социализации</a:t>
            </a:r>
          </a:p>
        </p:txBody>
      </p:sp>
    </p:spTree>
    <p:extLst>
      <p:ext uri="{BB962C8B-B14F-4D97-AF65-F5344CB8AC3E}">
        <p14:creationId xmlns:p14="http://schemas.microsoft.com/office/powerpoint/2010/main" val="14736739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69CD231-5484-B6CE-A858-51C1CF048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104398" cy="1320800"/>
          </a:xfrm>
        </p:spPr>
        <p:txBody>
          <a:bodyPr>
            <a:normAutofit fontScale="90000"/>
          </a:bodyPr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каких социальных сетях (мессенджерах) можно найти информацию о деятельности ДОУ?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80FACC19-A4D2-0CB3-7EC0-C535FC0C3248}"/>
              </a:ext>
            </a:extLst>
          </p:cNvPr>
          <p:cNvSpPr/>
          <p:nvPr/>
        </p:nvSpPr>
        <p:spPr>
          <a:xfrm>
            <a:off x="677333" y="2160589"/>
            <a:ext cx="9580729" cy="40878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Телеграмм канал</a:t>
            </a:r>
          </a:p>
          <a:p>
            <a:pPr algn="ctr"/>
            <a:endParaRPr lang="ru-RU" sz="6000" i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60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ВКонтакте</a:t>
            </a:r>
          </a:p>
        </p:txBody>
      </p:sp>
    </p:spTree>
    <p:extLst>
      <p:ext uri="{BB962C8B-B14F-4D97-AF65-F5344CB8AC3E}">
        <p14:creationId xmlns:p14="http://schemas.microsoft.com/office/powerpoint/2010/main" val="9731929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6A2DEF2-13A8-6695-A2EB-0714FBF39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 можно подробно ознакомится с ОП МБДОУ с. Мирное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940C8F52-9AD5-6B78-A1D5-FDFE92CB515D}"/>
              </a:ext>
            </a:extLst>
          </p:cNvPr>
          <p:cNvSpPr txBox="1"/>
          <p:nvPr/>
        </p:nvSpPr>
        <p:spPr>
          <a:xfrm>
            <a:off x="677334" y="2415233"/>
            <a:ext cx="10541126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На официальном сайте МБДОУ с. Мирное</a:t>
            </a:r>
          </a:p>
          <a:p>
            <a:endParaRPr lang="ru-RU" sz="3200" dirty="0">
              <a:solidFill>
                <a:srgbClr val="99CA3C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2">
                <a:extLst>
                  <a:ext uri="{A12FA001-AC4F-418D-AE19-62706E023703}">
                    <ahyp:hlinkClr xmlns=""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ru-RU" sz="3200" dirty="0">
                <a:solidFill>
                  <a:srgbClr val="99CA3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3200" dirty="0">
                <a:solidFill>
                  <a:srgbClr val="99CA3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https://mirnoe.tvoysadik.ru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/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Обеспечены информационная открытость и доступность программы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453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7801C31-0A42-F7DF-712C-4548CAC5A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703" y="200167"/>
            <a:ext cx="10855024" cy="1320800"/>
          </a:xfrm>
        </p:spPr>
        <p:txBody>
          <a:bodyPr/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АОП для детей ОВЗ с ТНР</a:t>
            </a:r>
            <a:b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с. Мирное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E5D8B4B6-093E-37C4-4A62-14BA08AB0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845" y="1930400"/>
            <a:ext cx="10994740" cy="5066305"/>
          </a:xfrm>
        </p:spPr>
        <p:txBody>
          <a:bodyPr>
            <a:normAutofit/>
          </a:bodyPr>
          <a:lstStyle/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Программы раскрывается через представление общей модели образовательного процесса в образовательной организации, возрастных нормативов развития, общих и особых образовательных потребностей, обучающихся раннего и дошкольного возраста с ОВЗ, определение структуры и наполнения содержания образовательной деятельности в соответствии с направлениями развития ребенка в пяти образовательных областях.</a:t>
            </a:r>
          </a:p>
        </p:txBody>
      </p:sp>
    </p:spTree>
    <p:extLst>
      <p:ext uri="{BB962C8B-B14F-4D97-AF65-F5344CB8AC3E}">
        <p14:creationId xmlns:p14="http://schemas.microsoft.com/office/powerpoint/2010/main" val="3262697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333C263-21EE-3045-DE66-FD6261131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207" y="282054"/>
            <a:ext cx="9449305" cy="1320800"/>
          </a:xfrm>
        </p:spPr>
        <p:txBody>
          <a:bodyPr>
            <a:normAutofit/>
          </a:bodyPr>
          <a:lstStyle/>
          <a:p>
            <a:r>
              <a:rPr lang="ru-RU" sz="40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разработана на основе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4440FB2-244D-266C-8F22-D349FCD8F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2" y="1214652"/>
            <a:ext cx="10727140" cy="5643348"/>
          </a:xfrm>
        </p:spPr>
        <p:txBody>
          <a:bodyPr>
            <a:normAutofit/>
          </a:bodyPr>
          <a:lstStyle/>
          <a:p>
            <a:pPr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</a:t>
            </a:r>
          </a:p>
          <a:p>
            <a:pPr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адаптированной программы ДОО</a:t>
            </a:r>
          </a:p>
          <a:p>
            <a:pPr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государственного образовательного стандарта дошкольного образования (далее – ФГОС ДО) </a:t>
            </a:r>
          </a:p>
          <a:p>
            <a:pPr marL="0" indent="0" algn="just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в соответствии с федеральными, региональными, муниципальными и институциональными нормативными документами и локальными нормативными актами</a:t>
            </a:r>
          </a:p>
        </p:txBody>
      </p:sp>
    </p:spTree>
    <p:extLst>
      <p:ext uri="{BB962C8B-B14F-4D97-AF65-F5344CB8AC3E}">
        <p14:creationId xmlns:p14="http://schemas.microsoft.com/office/powerpoint/2010/main" val="579939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1F6BE11-216C-1F37-5DE2-1114D41D0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176350" cy="1320800"/>
          </a:xfrm>
        </p:spPr>
        <p:txBody>
          <a:bodyPr>
            <a:normAutofit fontScale="90000"/>
          </a:bodyPr>
          <a:lstStyle/>
          <a:p>
            <a:r>
              <a:rPr lang="ru-RU" sz="44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направлена на выполнение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6E32E6D-53A0-6940-ACDB-5BFC01110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4901"/>
            <a:ext cx="9503896" cy="5158854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Федерации: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07.05.2018 № 204 «О национальных целях и стратегических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задачах развития Российской Федерации на период до 2024 года»,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21.07.2020 № 474 «О национальных целях развития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на период до 2030 года»,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02.07.2021 № 400 «О Стратегии национальной безопасности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Федерации»,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09.11.2022 № 809 «Об утверждении Основ государственной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политики по сохранению и укреплению традиционных российских духовно-нравственных ценностей»</a:t>
            </a:r>
          </a:p>
        </p:txBody>
      </p:sp>
    </p:spTree>
    <p:extLst>
      <p:ext uri="{BB962C8B-B14F-4D97-AF65-F5344CB8AC3E}">
        <p14:creationId xmlns:p14="http://schemas.microsoft.com/office/powerpoint/2010/main" val="1683279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DE506CB-97E9-6720-47F3-6CF0341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56238"/>
            <a:ext cx="8596668" cy="1320800"/>
          </a:xfrm>
        </p:spPr>
        <p:txBody>
          <a:bodyPr/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  <a:b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с. Мирное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="" xmlns:a16="http://schemas.microsoft.com/office/drawing/2014/main" id="{9066B917-8107-14ED-C70C-414827156561}"/>
              </a:ext>
            </a:extLst>
          </p:cNvPr>
          <p:cNvSpPr/>
          <p:nvPr/>
        </p:nvSpPr>
        <p:spPr>
          <a:xfrm>
            <a:off x="113732" y="1692322"/>
            <a:ext cx="3826427" cy="469483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</a:t>
            </a:r>
          </a:p>
          <a:p>
            <a:pPr algn="ctr"/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и</a:t>
            </a:r>
          </a:p>
          <a:p>
            <a:pPr algn="ctr"/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организацию</a:t>
            </a:r>
          </a:p>
          <a:p>
            <a:pPr algn="ctr"/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</a:t>
            </a:r>
          </a:p>
          <a:p>
            <a:pPr algn="ctr"/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на</a:t>
            </a:r>
          </a:p>
          <a:p>
            <a:pPr algn="ctr"/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уровне ДО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="" xmlns:a16="http://schemas.microsoft.com/office/drawing/2014/main" id="{C68CDD1E-EA3D-3CB2-85A4-4D4351E80D47}"/>
              </a:ext>
            </a:extLst>
          </p:cNvPr>
          <p:cNvSpPr/>
          <p:nvPr/>
        </p:nvSpPr>
        <p:spPr>
          <a:xfrm>
            <a:off x="4080680" y="1692322"/>
            <a:ext cx="3616657" cy="469483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сформирована на</a:t>
            </a:r>
          </a:p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основе требований</a:t>
            </a:r>
          </a:p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ДО,</a:t>
            </a:r>
          </a:p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предъявляемых к</a:t>
            </a:r>
          </a:p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структуре АОП</a:t>
            </a:r>
          </a:p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и ее объему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="" xmlns:a16="http://schemas.microsoft.com/office/drawing/2014/main" id="{3FB905C6-D3F2-02EF-521C-D8618B690A0D}"/>
              </a:ext>
            </a:extLst>
          </p:cNvPr>
          <p:cNvSpPr/>
          <p:nvPr/>
        </p:nvSpPr>
        <p:spPr>
          <a:xfrm>
            <a:off x="7837859" y="1692322"/>
            <a:ext cx="4240410" cy="469483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развитие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 детей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возраста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различных видах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общения и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с учетом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возрастных,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индивидуальных,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психологических и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физиологических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особенностей</a:t>
            </a:r>
          </a:p>
        </p:txBody>
      </p:sp>
    </p:spTree>
    <p:extLst>
      <p:ext uri="{BB962C8B-B14F-4D97-AF65-F5344CB8AC3E}">
        <p14:creationId xmlns:p14="http://schemas.microsoft.com/office/powerpoint/2010/main" val="4178413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9ED0B0D-B3D4-9233-73DC-6E69CF07F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152" y="0"/>
            <a:ext cx="8596668" cy="1320800"/>
          </a:xfrm>
        </p:spPr>
        <p:txBody>
          <a:bodyPr/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позволяет</a:t>
            </a:r>
            <a:b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реализовать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448E0C5-E069-2E29-F617-A1DF91052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96537"/>
            <a:ext cx="9872386" cy="5561463"/>
          </a:xfrm>
        </p:spPr>
        <p:txBody>
          <a:bodyPr>
            <a:normAutofit/>
          </a:bodyPr>
          <a:lstStyle/>
          <a:p>
            <a:pPr algn="just"/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обучение и воспитание ребенка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возраста как гражданина Российской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Федерации, формирование основ его гражданской и культурной идентичности на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соответствующем его возрасту содержании доступными средствами;</a:t>
            </a:r>
          </a:p>
          <a:p>
            <a:pPr algn="just"/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создание единого ядра содержания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образования (далее - ДО),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ориентированного на приобщение детей к традиционным духовно-нравственным и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социокультурным ценностям российского народа, воспитание подрастающего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поколения как знающего и уважающего историю и культуру своей семьи, большой и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малой Родины;</a:t>
            </a:r>
          </a:p>
          <a:p>
            <a:pPr algn="just"/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создание единого федерального образовательного пространства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и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детей от рождения до поступления в общеобразовательную организацию,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обеспечивающего ребенку и его родителям (законным представителям) равные,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качественные условия ДО, вне зависимости от места проживания.</a:t>
            </a:r>
          </a:p>
        </p:txBody>
      </p:sp>
    </p:spTree>
    <p:extLst>
      <p:ext uri="{BB962C8B-B14F-4D97-AF65-F5344CB8AC3E}">
        <p14:creationId xmlns:p14="http://schemas.microsoft.com/office/powerpoint/2010/main" val="1599155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8ABBCAC-0999-EAB5-8BB5-FEDF5FBE4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состоит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="" xmlns:a16="http://schemas.microsoft.com/office/drawing/2014/main" id="{BC79705F-ED9A-C950-4ABF-C7B09581D6AB}"/>
              </a:ext>
            </a:extLst>
          </p:cNvPr>
          <p:cNvSpPr/>
          <p:nvPr/>
        </p:nvSpPr>
        <p:spPr>
          <a:xfrm>
            <a:off x="504967" y="1433015"/>
            <a:ext cx="4271749" cy="1995985"/>
          </a:xfrm>
          <a:prstGeom prst="roundRect">
            <a:avLst/>
          </a:prstGeom>
          <a:solidFill>
            <a:srgbClr val="F4F85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обязательной</a:t>
            </a:r>
          </a:p>
          <a:p>
            <a:pPr algn="ctr"/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="" xmlns:a16="http://schemas.microsoft.com/office/drawing/2014/main" id="{17311C7A-FE8C-FAAE-FC28-5F27749FCAF5}"/>
              </a:ext>
            </a:extLst>
          </p:cNvPr>
          <p:cNvSpPr/>
          <p:nvPr/>
        </p:nvSpPr>
        <p:spPr>
          <a:xfrm>
            <a:off x="5609230" y="1433015"/>
            <a:ext cx="4380931" cy="2189699"/>
          </a:xfrm>
          <a:prstGeom prst="roundRect">
            <a:avLst/>
          </a:prstGeom>
          <a:solidFill>
            <a:srgbClr val="F4F85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вариативной части,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формируемой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участниками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="" xmlns:a16="http://schemas.microsoft.com/office/drawing/2014/main" id="{EA623EF9-3BF2-0EDE-6D10-A8F8B6506B3F}"/>
              </a:ext>
            </a:extLst>
          </p:cNvPr>
          <p:cNvSpPr/>
          <p:nvPr/>
        </p:nvSpPr>
        <p:spPr>
          <a:xfrm>
            <a:off x="791570" y="4552666"/>
            <a:ext cx="9376012" cy="194366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</a:t>
            </a:r>
          </a:p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различных видах деятельности</a:t>
            </a:r>
          </a:p>
        </p:txBody>
      </p:sp>
      <p:sp>
        <p:nvSpPr>
          <p:cNvPr id="7" name="Правая фигурная скобка 6">
            <a:extLst>
              <a:ext uri="{FF2B5EF4-FFF2-40B4-BE49-F238E27FC236}">
                <a16:creationId xmlns="" xmlns:a16="http://schemas.microsoft.com/office/drawing/2014/main" id="{3219A33C-1AFB-1772-0A47-943C031B4CFC}"/>
              </a:ext>
            </a:extLst>
          </p:cNvPr>
          <p:cNvSpPr/>
          <p:nvPr/>
        </p:nvSpPr>
        <p:spPr>
          <a:xfrm rot="5400000">
            <a:off x="4756244" y="689398"/>
            <a:ext cx="696036" cy="6796585"/>
          </a:xfrm>
          <a:prstGeom prst="rightBrac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1519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C2C7417-1914-D4AC-02E6-852061AA1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АОП для детей ОВЗ с ТНР</a:t>
            </a:r>
            <a:b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с. Мирное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B209FC6-4D6D-4932-CDEB-584725725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544839" cy="4697411"/>
          </a:xfrm>
        </p:spPr>
        <p:txBody>
          <a:bodyPr>
            <a:normAutofit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области, содержание образовательной деятельности, равно как и организация образовательной среды, в том числе предметно пространственная и развивающая образовательная среда, выступают в качестве модулей, из которых создается образовательная программа МБДОУ с. Мирное</a:t>
            </a:r>
          </a:p>
        </p:txBody>
      </p:sp>
    </p:spTree>
    <p:extLst>
      <p:ext uri="{BB962C8B-B14F-4D97-AF65-F5344CB8AC3E}">
        <p14:creationId xmlns:p14="http://schemas.microsoft.com/office/powerpoint/2010/main" val="85788706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97</TotalTime>
  <Words>1626</Words>
  <Application>Microsoft Office PowerPoint</Application>
  <PresentationFormat>Широкоэкранный</PresentationFormat>
  <Paragraphs>265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</vt:lpstr>
      <vt:lpstr>Times New Roman</vt:lpstr>
      <vt:lpstr>Trebuchet MS</vt:lpstr>
      <vt:lpstr>Wingdings</vt:lpstr>
      <vt:lpstr>Wingdings 3</vt:lpstr>
      <vt:lpstr>Аспект</vt:lpstr>
      <vt:lpstr>Презентация Адаптированной образовательной программы для детей с тяжелыми нарушениями речи Муниципального бюджетного дошкольного образовательного учреждения детский сад «Тигрёнок» с. Мирное Хабаровского муниципального района Хабаровского края</vt:lpstr>
      <vt:lpstr>Сведения об организации</vt:lpstr>
      <vt:lpstr>АОП для детей ОВЗ с ТНР МБДОУ с. Мирное</vt:lpstr>
      <vt:lpstr>Программа разработана на основе</vt:lpstr>
      <vt:lpstr>Программа направлена на выполнение</vt:lpstr>
      <vt:lpstr>Образовательная программа  МБДОУ с. Мирное</vt:lpstr>
      <vt:lpstr>Программа позволяет реализовать</vt:lpstr>
      <vt:lpstr>Программа состоит</vt:lpstr>
      <vt:lpstr>АОП для детей ОВЗ с ТНР МБДОУ с. Мирное</vt:lpstr>
      <vt:lpstr>АОП для детей ОВЗ с ТНР МБДОУ с. Мирное</vt:lpstr>
      <vt:lpstr>Целевой раздел Программы</vt:lpstr>
      <vt:lpstr>Содержательный раздел</vt:lpstr>
      <vt:lpstr>базовое содержание образовательных областей с учетом возрастных и индивидуальных особенностей обучающихся в различных видах деятельности</vt:lpstr>
      <vt:lpstr>Содержательный раздел</vt:lpstr>
      <vt:lpstr>Организационный раздел</vt:lpstr>
      <vt:lpstr>Программа включает</vt:lpstr>
      <vt:lpstr>Презентация PowerPoint</vt:lpstr>
      <vt:lpstr>Условия реализации образовательной программы</vt:lpstr>
      <vt:lpstr>Специфика контингента воспитанников</vt:lpstr>
      <vt:lpstr>Работа с родителями</vt:lpstr>
      <vt:lpstr>Формы работы по взаимодействию с родителями</vt:lpstr>
      <vt:lpstr>Программа воспитания</vt:lpstr>
      <vt:lpstr>Цель и задачи программы воспитания</vt:lpstr>
      <vt:lpstr>Направления воспитания</vt:lpstr>
      <vt:lpstr>В каких социальных сетях (мессенджерах) можно найти информацию о деятельности ДОУ?</vt:lpstr>
      <vt:lpstr>Где можно подробно ознакомится с ОП МБДОУ с. Мирное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Адаптированной образовательной программы для детей с тяжелыми нарушениями речи Муниципального бюджетного дошкольного образовательного учреждения детский сад «Тигрёнок» с. Мирное Хабаровского муниципального района Хабаровского края</dc:title>
  <dc:creator>Юлия Колосова</dc:creator>
  <cp:lastModifiedBy>User</cp:lastModifiedBy>
  <cp:revision>72</cp:revision>
  <dcterms:created xsi:type="dcterms:W3CDTF">2024-10-28T03:09:21Z</dcterms:created>
  <dcterms:modified xsi:type="dcterms:W3CDTF">2024-10-29T01:29:15Z</dcterms:modified>
</cp:coreProperties>
</file>