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3413598885838075E-2"/>
          <c:w val="0.93287117403621822"/>
          <c:h val="0.70167501230022478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/>
      <c:overlay val="0"/>
      <c:txPr>
        <a:bodyPr/>
        <a:lstStyle/>
        <a:p>
          <a:pPr>
            <a:defRPr sz="1200" b="1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EB97-A9C2-4027-897F-320BDB5D8DA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3348D-8369-46F9-A692-1586B98518B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</a:t>
          </a:r>
          <a:r>
            <a:rPr lang="ru-RU" sz="1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часть А</a:t>
          </a:r>
          <a:r>
            <a:rPr lang="ru-RU" sz="1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endParaRPr lang="ru-RU" sz="1800" dirty="0">
            <a:solidFill>
              <a:srgbClr val="C00000"/>
            </a:solidFill>
          </a:endParaRPr>
        </a:p>
      </dgm:t>
    </dgm:pt>
    <dgm:pt modelId="{21C31CFC-A203-4998-8F1A-79F511C88174}" type="parTrans" cxnId="{03CEE736-F541-4495-8B00-2647E04181DB}">
      <dgm:prSet/>
      <dgm:spPr/>
      <dgm:t>
        <a:bodyPr/>
        <a:lstStyle/>
        <a:p>
          <a:endParaRPr lang="ru-RU"/>
        </a:p>
      </dgm:t>
    </dgm:pt>
    <dgm:pt modelId="{F66DED40-B6D7-4DF7-805F-BB731343ED2E}" type="sibTrans" cxnId="{03CEE736-F541-4495-8B00-2647E04181DB}">
      <dgm:prSet/>
      <dgm:spPr/>
      <dgm:t>
        <a:bodyPr/>
        <a:lstStyle/>
        <a:p>
          <a:endParaRPr lang="ru-RU"/>
        </a:p>
      </dgm:t>
    </dgm:pt>
    <dgm:pt modelId="{08393821-E73D-45EE-8533-5BF7F40A73E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образовательных отношений                </a:t>
          </a:r>
          <a:r>
            <a:rPr lang="ru-RU" sz="1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часть Б</a:t>
          </a:r>
          <a:r>
            <a:rPr lang="ru-RU" sz="1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 </a:t>
          </a:r>
          <a:endParaRPr lang="ru-RU" sz="1800" dirty="0">
            <a:solidFill>
              <a:srgbClr val="C00000"/>
            </a:solidFill>
          </a:endParaRPr>
        </a:p>
      </dgm:t>
    </dgm:pt>
    <dgm:pt modelId="{097D4A0E-4C07-4254-BD51-7AA9CC299E56}" type="parTrans" cxnId="{67011CB4-1405-45EA-877D-99130C9021EE}">
      <dgm:prSet/>
      <dgm:spPr/>
      <dgm:t>
        <a:bodyPr/>
        <a:lstStyle/>
        <a:p>
          <a:endParaRPr lang="ru-RU"/>
        </a:p>
      </dgm:t>
    </dgm:pt>
    <dgm:pt modelId="{45E4D3AE-A203-4DD2-AB80-F350F3DE0371}" type="sibTrans" cxnId="{67011CB4-1405-45EA-877D-99130C9021EE}">
      <dgm:prSet/>
      <dgm:spPr/>
      <dgm:t>
        <a:bodyPr/>
        <a:lstStyle/>
        <a:p>
          <a:endParaRPr lang="ru-RU"/>
        </a:p>
      </dgm:t>
    </dgm:pt>
    <dgm:pt modelId="{030CD297-84E8-4E49-9ABB-478F32FCB2BF}" type="pres">
      <dgm:prSet presAssocID="{FF42EB97-A9C2-4027-897F-320BDB5D8D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4218A-5343-4C99-B81C-DD172993C80D}" type="pres">
      <dgm:prSet presAssocID="{3813348D-8369-46F9-A692-1586B98518B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F5B0F-6C7A-4AFB-AE83-31D9C80B3F25}" type="pres">
      <dgm:prSet presAssocID="{08393821-E73D-45EE-8533-5BF7F40A73ED}" presName="arrow" presStyleLbl="node1" presStyleIdx="1" presStyleCnt="2" custRadScaleRad="97382" custRadScaleInc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EE736-F541-4495-8B00-2647E04181DB}" srcId="{FF42EB97-A9C2-4027-897F-320BDB5D8DA4}" destId="{3813348D-8369-46F9-A692-1586B98518B8}" srcOrd="0" destOrd="0" parTransId="{21C31CFC-A203-4998-8F1A-79F511C88174}" sibTransId="{F66DED40-B6D7-4DF7-805F-BB731343ED2E}"/>
    <dgm:cxn modelId="{34D8BB1F-1253-4708-9444-5D3563ACE706}" type="presOf" srcId="{08393821-E73D-45EE-8533-5BF7F40A73ED}" destId="{0C9F5B0F-6C7A-4AFB-AE83-31D9C80B3F25}" srcOrd="0" destOrd="0" presId="urn:microsoft.com/office/officeart/2005/8/layout/arrow5"/>
    <dgm:cxn modelId="{67011CB4-1405-45EA-877D-99130C9021EE}" srcId="{FF42EB97-A9C2-4027-897F-320BDB5D8DA4}" destId="{08393821-E73D-45EE-8533-5BF7F40A73ED}" srcOrd="1" destOrd="0" parTransId="{097D4A0E-4C07-4254-BD51-7AA9CC299E56}" sibTransId="{45E4D3AE-A203-4DD2-AB80-F350F3DE0371}"/>
    <dgm:cxn modelId="{8E2B700F-1B4D-44BA-A240-50DBCA4CB647}" type="presOf" srcId="{3813348D-8369-46F9-A692-1586B98518B8}" destId="{23B4218A-5343-4C99-B81C-DD172993C80D}" srcOrd="0" destOrd="0" presId="urn:microsoft.com/office/officeart/2005/8/layout/arrow5"/>
    <dgm:cxn modelId="{AEDF3569-5154-4C67-AFF0-7424CEBE89BA}" type="presOf" srcId="{FF42EB97-A9C2-4027-897F-320BDB5D8DA4}" destId="{030CD297-84E8-4E49-9ABB-478F32FCB2BF}" srcOrd="0" destOrd="0" presId="urn:microsoft.com/office/officeart/2005/8/layout/arrow5"/>
    <dgm:cxn modelId="{EDA2EC04-2677-4021-BE76-73B10E5BA078}" type="presParOf" srcId="{030CD297-84E8-4E49-9ABB-478F32FCB2BF}" destId="{23B4218A-5343-4C99-B81C-DD172993C80D}" srcOrd="0" destOrd="0" presId="urn:microsoft.com/office/officeart/2005/8/layout/arrow5"/>
    <dgm:cxn modelId="{9D50A29A-D0CB-4680-A85A-6AD4D592FBA9}" type="presParOf" srcId="{030CD297-84E8-4E49-9ABB-478F32FCB2BF}" destId="{0C9F5B0F-6C7A-4AFB-AE83-31D9C80B3F2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218A-5343-4C99-B81C-DD172993C80D}">
      <dsp:nvSpPr>
        <dsp:cNvPr id="0" name=""/>
        <dsp:cNvSpPr/>
      </dsp:nvSpPr>
      <dsp:spPr>
        <a:xfrm rot="16200000">
          <a:off x="1357" y="899"/>
          <a:ext cx="2884289" cy="2884289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</a:t>
          </a:r>
          <a:r>
            <a:rPr lang="ru-RU" sz="18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8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часть А</a:t>
          </a:r>
          <a:r>
            <a:rPr lang="ru-RU" sz="18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endParaRPr lang="ru-RU" sz="1800" kern="1200" dirty="0">
            <a:solidFill>
              <a:srgbClr val="C00000"/>
            </a:solidFill>
          </a:endParaRPr>
        </a:p>
      </dsp:txBody>
      <dsp:txXfrm rot="5400000">
        <a:off x="1358" y="721970"/>
        <a:ext cx="2379538" cy="1442145"/>
      </dsp:txXfrm>
    </dsp:sp>
    <dsp:sp modelId="{0C9F5B0F-6C7A-4AFB-AE83-31D9C80B3F25}">
      <dsp:nvSpPr>
        <dsp:cNvPr id="0" name=""/>
        <dsp:cNvSpPr/>
      </dsp:nvSpPr>
      <dsp:spPr>
        <a:xfrm rot="5400000">
          <a:off x="3168346" y="0"/>
          <a:ext cx="2884289" cy="2884289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образовательных отношений                </a:t>
          </a:r>
          <a:r>
            <a:rPr lang="ru-RU" sz="18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8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часть Б</a:t>
          </a:r>
          <a:r>
            <a:rPr lang="ru-RU" sz="18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 </a:t>
          </a:r>
          <a:endParaRPr lang="ru-RU" sz="1800" kern="1200" dirty="0">
            <a:solidFill>
              <a:srgbClr val="C00000"/>
            </a:solidFill>
          </a:endParaRPr>
        </a:p>
      </dsp:txBody>
      <dsp:txXfrm rot="-5400000">
        <a:off x="3673098" y="721072"/>
        <a:ext cx="2379538" cy="1442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…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97C08-4797-463F-987D-8A1CEB9E8C28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49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7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79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8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5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1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1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6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1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E9E7-A9F0-4F79-82CB-29648C4C0B1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9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«Тигренок» с. Мирное Хабаровского муниципального района </a:t>
            </a:r>
            <a:b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Хабаровского края</a:t>
            </a:r>
            <a:b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(МБДОУ с. Мирное)</a:t>
            </a:r>
            <a:b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b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en-US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с. Мирное , разработанной в соответствие с ФОП ДО и ФГОС ДО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с. Мирное 2023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31" y="5261941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4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0912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000" b="1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39" y="5355168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48040" y="4027490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659439" y="4292601"/>
            <a:ext cx="3109912" cy="1676400"/>
            <a:chOff x="5660061" y="4292285"/>
            <a:chExt cx="3109978" cy="1676428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>
                <a:lnSpc>
                  <a:spcPct val="90000"/>
                </a:lnSpc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развивающая предметно-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простран-ственная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018088" y="2003428"/>
            <a:ext cx="2770187" cy="1865313"/>
            <a:chOff x="5018814" y="2003549"/>
            <a:chExt cx="2769150" cy="1865803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3226211" y="1490664"/>
            <a:ext cx="2095500" cy="2536826"/>
            <a:chOff x="3403959" y="1391962"/>
            <a:chExt cx="2094999" cy="2537264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1114427" y="2003424"/>
            <a:ext cx="2095500" cy="2560639"/>
            <a:chOff x="1114919" y="2003882"/>
            <a:chExt cx="2095483" cy="2559478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639765" y="4292601"/>
            <a:ext cx="2617787" cy="1676400"/>
            <a:chOff x="640361" y="4292285"/>
            <a:chExt cx="2617133" cy="1676428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72" y="2035154"/>
            <a:ext cx="1854200" cy="1236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995" y="2132965"/>
            <a:ext cx="1522644" cy="11982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392" y="1550480"/>
            <a:ext cx="1844082" cy="969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25" y="4323060"/>
            <a:ext cx="1550615" cy="10394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485" y="4160251"/>
            <a:ext cx="1638807" cy="11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66020" y="260650"/>
            <a:ext cx="6120680" cy="3756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Специфика контингента воспитанников ДОУ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026060" y="3573016"/>
          <a:ext cx="54006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в ДОУ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236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групп в ДОУ -12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с нормативным уровнем развития –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имеющих нарушение речи –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291" y="4887194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7584" y="300073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121" y="1176911"/>
            <a:ext cx="2808312" cy="45211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161857"/>
            <a:ext cx="2808312" cy="446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810" y="4709166"/>
            <a:ext cx="3312368" cy="3786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634" y="5182010"/>
            <a:ext cx="402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сообразность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018" y="1814174"/>
            <a:ext cx="37659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7" y="1572347"/>
            <a:ext cx="50003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родительства как базовой основы благополучия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6399684" cy="57606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1"/>
                </a:solidFill>
              </a:rPr>
              <a:t>       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взаимодействию с родителями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906172" y="1556794"/>
            <a:ext cx="7407275" cy="43926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конференции, мастер-классы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ДОУ через Управляющий совет; родительский совет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уголки и информационные стенды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ДОУ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развивающей среды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педагогическом процессе (открытые просмотры, проекты, акции, привлечение родителей к подготовке праздников)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участием воспитанников, педагогов, родителей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9" y="5640886"/>
            <a:ext cx="1959953" cy="12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0245" y="691481"/>
            <a:ext cx="71305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воспитания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ФОП ДО,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региональной специфики реализации Стратегии развития воспитания в Ярославском регионе. 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отражает интересы и запросы участников образовательных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отношений:</a:t>
            </a:r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(законных представителей) и значимых для ребенка взрослых;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общества.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63" y="5496794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219808"/>
            <a:ext cx="8431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цель воспитания  в ДОУ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становление 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первичного опыта деятельности и поведения в соответствии с традиционными ценностями, принятыми в обществе нормами и правилами  (п..29.2.1.1 ФОП ДО</a:t>
            </a: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)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046988"/>
            <a:ext cx="8625254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Общие задачи воспитания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8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46" y="185080"/>
            <a:ext cx="8528540" cy="629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Направления </a:t>
            </a: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      Патриотическое направление 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Духовно-нравственное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Социальное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Познавательное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Физическое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оздоровительное 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Трудовое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Эстетическое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полным текстом образовательной программы</a:t>
            </a:r>
            <a:b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можно ознакомиться на сайте</a:t>
            </a:r>
            <a:b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МБДОУ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 Мирное: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1859339"/>
            <a:ext cx="49508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учреждения: </a:t>
            </a:r>
            <a:r>
              <a:rPr lang="en-US" alt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://mirnoe.tvoysadik.ru/</a:t>
            </a:r>
            <a:endParaRPr lang="ru-RU" alt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https://t.me/tigrdetsad</a:t>
            </a:r>
            <a:endParaRPr lang="ru-RU" alt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 помощью которых родители знакомятся с официальными      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документами  МБДОУ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Мирное,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          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событийной жизнью детского сада.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94" y="5209411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429000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http://publication.pravo.gov.ru/Document/View/0001202212280044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1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25.11.2022 N 1028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образования"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28.12.2022 N 71847)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65" y="5157159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53" y="2564904"/>
            <a:ext cx="8353425" cy="36078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федеральными, региональными, муниципальными и институциональными нормативными документами и локальными нормативными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актами: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https://mirnoe.tvoysadik.ru/</a:t>
            </a:r>
            <a:endParaRPr lang="ru-RU" sz="1600" dirty="0"/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53" y="836714"/>
            <a:ext cx="8424863" cy="13239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69" y="5559439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862" cy="530914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3567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7" y="1268413"/>
            <a:ext cx="8353425" cy="4862870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соответствующем его возрасту  содержании доступными средствами;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5770675"/>
            <a:ext cx="1750949" cy="1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634" y="600891"/>
            <a:ext cx="829926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ДО).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на основе ФГОС ДО (п.1.6. ФГОС ДО), уточнены и расширены в ФОП ДО.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ctr"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 задачи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(п.14.2. ФОП ДО)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единых для РФ содержания ДО и планируемых результатов освоения образовательной программы ДО;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приобщение детей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построение (структурирование) содержания образовательной деятельности на основе учета возрастных и индивидуальных особенностей развития.</a:t>
            </a:r>
            <a:endParaRPr lang="ru-RU" sz="1100" dirty="0"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03" y="5808531"/>
            <a:ext cx="1689989" cy="10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2" y="5157790"/>
            <a:ext cx="6913563" cy="646331"/>
          </a:xfrm>
          <a:prstGeom prst="rect">
            <a:avLst/>
          </a:prstGeom>
        </p:spPr>
        <p:txBody>
          <a:bodyPr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физическое и психическое развитие детей в различных видах деятельности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475581" y="1785760"/>
          <a:ext cx="6096000" cy="288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32403" y="1052736"/>
            <a:ext cx="1582356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365" y="5559439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17769" y="764706"/>
            <a:ext cx="8715375" cy="5200327"/>
          </a:xfrm>
        </p:spPr>
        <p:txBody>
          <a:bodyPr anchor="ctr"/>
          <a:lstStyle/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2" y="1285877"/>
            <a:ext cx="3000375" cy="785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8" y="1285875"/>
            <a:ext cx="4786312" cy="1214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2643188"/>
            <a:ext cx="25717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00063" y="1428750"/>
            <a:ext cx="285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90" y="1357315"/>
            <a:ext cx="4643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организационного)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7190" y="2714625"/>
            <a:ext cx="243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40" y="3643315"/>
            <a:ext cx="3000375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142875" y="3786190"/>
            <a:ext cx="2857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50" y="2643188"/>
            <a:ext cx="31432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90" y="3643315"/>
            <a:ext cx="3214687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13" y="2643188"/>
            <a:ext cx="2500312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52" y="3643315"/>
            <a:ext cx="2500313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572252" y="3714750"/>
            <a:ext cx="25003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условия, МТО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77977" y="687390"/>
            <a:ext cx="5554663" cy="320601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20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</a:p>
        </p:txBody>
      </p:sp>
      <p:sp>
        <p:nvSpPr>
          <p:cNvPr id="17411" name="object 3"/>
          <p:cNvSpPr>
            <a:spLocks/>
          </p:cNvSpPr>
          <p:nvPr/>
        </p:nvSpPr>
        <p:spPr bwMode="auto">
          <a:xfrm>
            <a:off x="1098550" y="1441450"/>
            <a:ext cx="3429000" cy="1066800"/>
          </a:xfrm>
          <a:custGeom>
            <a:avLst/>
            <a:gdLst>
              <a:gd name="T0" fmla="*/ 6408420 w 6408420"/>
              <a:gd name="T1" fmla="*/ 0 h 1066800"/>
              <a:gd name="T2" fmla="*/ 0 w 6408420"/>
              <a:gd name="T3" fmla="*/ 0 h 1066800"/>
              <a:gd name="T4" fmla="*/ 0 w 6408420"/>
              <a:gd name="T5" fmla="*/ 1066800 h 1066800"/>
              <a:gd name="T6" fmla="*/ 6408420 w 6408420"/>
              <a:gd name="T7" fmla="*/ 1066800 h 1066800"/>
              <a:gd name="T8" fmla="*/ 6408420 w 640842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08420" h="1066800">
                <a:moveTo>
                  <a:pt x="6408420" y="0"/>
                </a:moveTo>
                <a:lnTo>
                  <a:pt x="0" y="0"/>
                </a:lnTo>
                <a:lnTo>
                  <a:pt x="0" y="1066800"/>
                </a:lnTo>
                <a:lnTo>
                  <a:pt x="6408420" y="1066800"/>
                </a:lnTo>
                <a:lnTo>
                  <a:pt x="640842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1111250" y="2760663"/>
            <a:ext cx="2781300" cy="1066800"/>
          </a:xfrm>
          <a:custGeom>
            <a:avLst/>
            <a:gdLst>
              <a:gd name="T0" fmla="*/ 6336792 w 6337300"/>
              <a:gd name="T1" fmla="*/ 0 h 1066800"/>
              <a:gd name="T2" fmla="*/ 0 w 6337300"/>
              <a:gd name="T3" fmla="*/ 0 h 1066800"/>
              <a:gd name="T4" fmla="*/ 0 w 6337300"/>
              <a:gd name="T5" fmla="*/ 1066800 h 1066800"/>
              <a:gd name="T6" fmla="*/ 6336792 w 6337300"/>
              <a:gd name="T7" fmla="*/ 1066800 h 1066800"/>
              <a:gd name="T8" fmla="*/ 6336792 w 633730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7300" h="1066800">
                <a:moveTo>
                  <a:pt x="6336792" y="0"/>
                </a:moveTo>
                <a:lnTo>
                  <a:pt x="0" y="0"/>
                </a:lnTo>
                <a:lnTo>
                  <a:pt x="0" y="1066800"/>
                </a:lnTo>
                <a:lnTo>
                  <a:pt x="6336792" y="1066800"/>
                </a:lnTo>
                <a:lnTo>
                  <a:pt x="63367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object 7"/>
          <p:cNvSpPr>
            <a:spLocks/>
          </p:cNvSpPr>
          <p:nvPr/>
        </p:nvSpPr>
        <p:spPr bwMode="auto">
          <a:xfrm>
            <a:off x="306390" y="1657350"/>
            <a:ext cx="733425" cy="636588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4" name="object 8"/>
          <p:cNvSpPr>
            <a:spLocks/>
          </p:cNvSpPr>
          <p:nvPr/>
        </p:nvSpPr>
        <p:spPr bwMode="auto">
          <a:xfrm>
            <a:off x="339727" y="2960688"/>
            <a:ext cx="735013" cy="665162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4"/>
          <p:cNvSpPr txBox="1"/>
          <p:nvPr/>
        </p:nvSpPr>
        <p:spPr>
          <a:xfrm>
            <a:off x="1271590" y="1600200"/>
            <a:ext cx="3024187" cy="7508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230315" y="3017840"/>
            <a:ext cx="2484437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140" y="1236663"/>
            <a:ext cx="3933825" cy="1477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рабочая программа воспитания,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примерный  режим и распорядок дня дошкольных групп,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календарный план  воспитательной работы. </a:t>
            </a:r>
          </a:p>
        </p:txBody>
      </p:sp>
      <p:sp>
        <p:nvSpPr>
          <p:cNvPr id="17418" name="object 7"/>
          <p:cNvSpPr>
            <a:spLocks/>
          </p:cNvSpPr>
          <p:nvPr/>
        </p:nvSpPr>
        <p:spPr bwMode="auto">
          <a:xfrm>
            <a:off x="4556125" y="1890715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9" name="object 7"/>
          <p:cNvSpPr>
            <a:spLocks/>
          </p:cNvSpPr>
          <p:nvPr/>
        </p:nvSpPr>
        <p:spPr bwMode="auto">
          <a:xfrm>
            <a:off x="3965575" y="3190877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84675" y="2855913"/>
            <a:ext cx="4459288" cy="1200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планируемые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едагогическая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диагностика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достижения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планируемых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результатов,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413" y="4075115"/>
            <a:ext cx="6445250" cy="23082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адачи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содержание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образования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(обучения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воспитания)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образовательным областям,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ариативные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формы,</a:t>
            </a:r>
            <a:r>
              <a:rPr lang="ru-RU" spc="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способы,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методы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собенности образовательной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разных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видов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культурных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практик,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пособы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направления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поддержки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детской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инициативы,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особенности взаимодействия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семьями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обучающихся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422" name="object 7"/>
          <p:cNvSpPr>
            <a:spLocks/>
          </p:cNvSpPr>
          <p:nvPr/>
        </p:nvSpPr>
        <p:spPr bwMode="auto">
          <a:xfrm rot="1687830">
            <a:off x="3633788" y="3848102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1187626" y="1916834"/>
            <a:ext cx="74088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buFont typeface="Symbol" panose="05050102010706020507" pitchFamily="18" charset="2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обучения и воспитания –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– коммуникативное развитие»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 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«Речевое развитие»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 – эстетическое развитие»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13" y="5200702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1480</Words>
  <Application>Microsoft Office PowerPoint</Application>
  <PresentationFormat>Экран (4:3)</PresentationFormat>
  <Paragraphs>163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 Unicode MS</vt:lpstr>
      <vt:lpstr>SimSun</vt:lpstr>
      <vt:lpstr>Arial</vt:lpstr>
      <vt:lpstr>Calibri</vt:lpstr>
      <vt:lpstr>Century Gothic</vt:lpstr>
      <vt:lpstr>Mangal</vt:lpstr>
      <vt:lpstr>Symbol</vt:lpstr>
      <vt:lpstr>Times New Roman</vt:lpstr>
      <vt:lpstr>Wingdings</vt:lpstr>
      <vt:lpstr>Wingdings 3</vt:lpstr>
      <vt:lpstr>Легкий дым</vt:lpstr>
      <vt:lpstr>Муниципальное бюджетное дошкольное образовательное учреждение детский сад «Тигренок» с. Мирное Хабаровского муниципального района  Хабаровского края (МБДОУ с. Мирное)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ОП ДО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Специфика контингента воспитанников ДОУ </vt:lpstr>
      <vt:lpstr>Презентация PowerPoint</vt:lpstr>
      <vt:lpstr>        Формы работы по взаимодействию с родителями</vt:lpstr>
      <vt:lpstr>Презентация PowerPoint</vt:lpstr>
      <vt:lpstr>Презентация PowerPoint</vt:lpstr>
      <vt:lpstr>Презентация PowerPoint</vt:lpstr>
      <vt:lpstr>С полным текстом образовательной программы  можно ознакомиться на сайте  МБДОУ с. Мирное: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User</cp:lastModifiedBy>
  <cp:revision>9</cp:revision>
  <dcterms:created xsi:type="dcterms:W3CDTF">2023-08-02T09:43:03Z</dcterms:created>
  <dcterms:modified xsi:type="dcterms:W3CDTF">2023-11-16T03:40:18Z</dcterms:modified>
</cp:coreProperties>
</file>