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3413598885838075E-2"/>
          <c:w val="0.93287117403621822"/>
          <c:h val="0.70167501230022478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/>
      <c:overlay val="0"/>
      <c:txPr>
        <a:bodyPr/>
        <a:lstStyle/>
        <a:p>
          <a:pPr>
            <a:defRPr sz="1200" b="1">
              <a:latin typeface="Georgia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2EB97-A9C2-4027-897F-320BDB5D8DA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3348D-8369-46F9-A692-1586B98518B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 инвариантная </a:t>
          </a:r>
          <a:r>
            <a:rPr lang="ru-RU" sz="1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8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часть А</a:t>
          </a:r>
          <a:r>
            <a:rPr lang="ru-RU" sz="1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</a:t>
          </a:r>
          <a:endParaRPr lang="ru-RU" sz="1800" dirty="0">
            <a:solidFill>
              <a:srgbClr val="C00000"/>
            </a:solidFill>
          </a:endParaRPr>
        </a:p>
      </dgm:t>
    </dgm:pt>
    <dgm:pt modelId="{21C31CFC-A203-4998-8F1A-79F511C88174}" type="parTrans" cxnId="{03CEE736-F541-4495-8B00-2647E04181DB}">
      <dgm:prSet/>
      <dgm:spPr/>
      <dgm:t>
        <a:bodyPr/>
        <a:lstStyle/>
        <a:p>
          <a:endParaRPr lang="ru-RU"/>
        </a:p>
      </dgm:t>
    </dgm:pt>
    <dgm:pt modelId="{F66DED40-B6D7-4DF7-805F-BB731343ED2E}" type="sibTrans" cxnId="{03CEE736-F541-4495-8B00-2647E04181DB}">
      <dgm:prSet/>
      <dgm:spPr/>
      <dgm:t>
        <a:bodyPr/>
        <a:lstStyle/>
        <a:p>
          <a:endParaRPr lang="ru-RU"/>
        </a:p>
      </dgm:t>
    </dgm:pt>
    <dgm:pt modelId="{08393821-E73D-45EE-8533-5BF7F40A73E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1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формируемая участниками  образовательных отношений                </a:t>
          </a:r>
          <a:r>
            <a:rPr lang="ru-RU" sz="1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8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часть Б</a:t>
          </a:r>
          <a:r>
            <a:rPr lang="ru-RU" sz="1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 </a:t>
          </a:r>
          <a:endParaRPr lang="ru-RU" sz="1800" dirty="0">
            <a:solidFill>
              <a:srgbClr val="C00000"/>
            </a:solidFill>
          </a:endParaRPr>
        </a:p>
      </dgm:t>
    </dgm:pt>
    <dgm:pt modelId="{097D4A0E-4C07-4254-BD51-7AA9CC299E56}" type="parTrans" cxnId="{67011CB4-1405-45EA-877D-99130C9021EE}">
      <dgm:prSet/>
      <dgm:spPr/>
      <dgm:t>
        <a:bodyPr/>
        <a:lstStyle/>
        <a:p>
          <a:endParaRPr lang="ru-RU"/>
        </a:p>
      </dgm:t>
    </dgm:pt>
    <dgm:pt modelId="{45E4D3AE-A203-4DD2-AB80-F350F3DE0371}" type="sibTrans" cxnId="{67011CB4-1405-45EA-877D-99130C9021EE}">
      <dgm:prSet/>
      <dgm:spPr/>
      <dgm:t>
        <a:bodyPr/>
        <a:lstStyle/>
        <a:p>
          <a:endParaRPr lang="ru-RU"/>
        </a:p>
      </dgm:t>
    </dgm:pt>
    <dgm:pt modelId="{030CD297-84E8-4E49-9ABB-478F32FCB2BF}" type="pres">
      <dgm:prSet presAssocID="{FF42EB97-A9C2-4027-897F-320BDB5D8D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B4218A-5343-4C99-B81C-DD172993C80D}" type="pres">
      <dgm:prSet presAssocID="{3813348D-8369-46F9-A692-1586B98518B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F5B0F-6C7A-4AFB-AE83-31D9C80B3F25}" type="pres">
      <dgm:prSet presAssocID="{08393821-E73D-45EE-8533-5BF7F40A73ED}" presName="arrow" presStyleLbl="node1" presStyleIdx="1" presStyleCnt="2" custRadScaleRad="97382" custRadScaleInc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EE736-F541-4495-8B00-2647E04181DB}" srcId="{FF42EB97-A9C2-4027-897F-320BDB5D8DA4}" destId="{3813348D-8369-46F9-A692-1586B98518B8}" srcOrd="0" destOrd="0" parTransId="{21C31CFC-A203-4998-8F1A-79F511C88174}" sibTransId="{F66DED40-B6D7-4DF7-805F-BB731343ED2E}"/>
    <dgm:cxn modelId="{34D8BB1F-1253-4708-9444-5D3563ACE706}" type="presOf" srcId="{08393821-E73D-45EE-8533-5BF7F40A73ED}" destId="{0C9F5B0F-6C7A-4AFB-AE83-31D9C80B3F25}" srcOrd="0" destOrd="0" presId="urn:microsoft.com/office/officeart/2005/8/layout/arrow5"/>
    <dgm:cxn modelId="{67011CB4-1405-45EA-877D-99130C9021EE}" srcId="{FF42EB97-A9C2-4027-897F-320BDB5D8DA4}" destId="{08393821-E73D-45EE-8533-5BF7F40A73ED}" srcOrd="1" destOrd="0" parTransId="{097D4A0E-4C07-4254-BD51-7AA9CC299E56}" sibTransId="{45E4D3AE-A203-4DD2-AB80-F350F3DE0371}"/>
    <dgm:cxn modelId="{8E2B700F-1B4D-44BA-A240-50DBCA4CB647}" type="presOf" srcId="{3813348D-8369-46F9-A692-1586B98518B8}" destId="{23B4218A-5343-4C99-B81C-DD172993C80D}" srcOrd="0" destOrd="0" presId="urn:microsoft.com/office/officeart/2005/8/layout/arrow5"/>
    <dgm:cxn modelId="{AEDF3569-5154-4C67-AFF0-7424CEBE89BA}" type="presOf" srcId="{FF42EB97-A9C2-4027-897F-320BDB5D8DA4}" destId="{030CD297-84E8-4E49-9ABB-478F32FCB2BF}" srcOrd="0" destOrd="0" presId="urn:microsoft.com/office/officeart/2005/8/layout/arrow5"/>
    <dgm:cxn modelId="{EDA2EC04-2677-4021-BE76-73B10E5BA078}" type="presParOf" srcId="{030CD297-84E8-4E49-9ABB-478F32FCB2BF}" destId="{23B4218A-5343-4C99-B81C-DD172993C80D}" srcOrd="0" destOrd="0" presId="urn:microsoft.com/office/officeart/2005/8/layout/arrow5"/>
    <dgm:cxn modelId="{9D50A29A-D0CB-4680-A85A-6AD4D592FBA9}" type="presParOf" srcId="{030CD297-84E8-4E49-9ABB-478F32FCB2BF}" destId="{0C9F5B0F-6C7A-4AFB-AE83-31D9C80B3F2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4218A-5343-4C99-B81C-DD172993C80D}">
      <dsp:nvSpPr>
        <dsp:cNvPr id="0" name=""/>
        <dsp:cNvSpPr/>
      </dsp:nvSpPr>
      <dsp:spPr>
        <a:xfrm rot="16200000">
          <a:off x="1357" y="899"/>
          <a:ext cx="2884289" cy="2884289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 инвариантная </a:t>
          </a:r>
          <a:r>
            <a:rPr lang="ru-RU" sz="1800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8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часть А</a:t>
          </a:r>
          <a:r>
            <a:rPr lang="ru-RU" sz="1800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</a:t>
          </a:r>
          <a:endParaRPr lang="ru-RU" sz="1800" kern="1200" dirty="0">
            <a:solidFill>
              <a:srgbClr val="C00000"/>
            </a:solidFill>
          </a:endParaRPr>
        </a:p>
      </dsp:txBody>
      <dsp:txXfrm rot="5400000">
        <a:off x="1358" y="721970"/>
        <a:ext cx="2379538" cy="1442145"/>
      </dsp:txXfrm>
    </dsp:sp>
    <dsp:sp modelId="{0C9F5B0F-6C7A-4AFB-AE83-31D9C80B3F25}">
      <dsp:nvSpPr>
        <dsp:cNvPr id="0" name=""/>
        <dsp:cNvSpPr/>
      </dsp:nvSpPr>
      <dsp:spPr>
        <a:xfrm rot="5400000">
          <a:off x="3168346" y="0"/>
          <a:ext cx="2884289" cy="2884289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1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формируемая участниками  образовательных отношений                </a:t>
          </a:r>
          <a:r>
            <a:rPr lang="ru-RU" sz="1800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800" b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часть Б</a:t>
          </a:r>
          <a:r>
            <a:rPr lang="ru-RU" sz="1800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 </a:t>
          </a:r>
          <a:endParaRPr lang="ru-RU" sz="1800" kern="1200" dirty="0">
            <a:solidFill>
              <a:srgbClr val="C00000"/>
            </a:solidFill>
          </a:endParaRPr>
        </a:p>
      </dsp:txBody>
      <dsp:txXfrm rot="-5400000">
        <a:off x="3673098" y="721072"/>
        <a:ext cx="2379538" cy="1442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AC60-5E5D-4A6A-8347-7820724C9BE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2A85-F5F4-4531-9C8E-2D49B224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…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97C08-4797-463F-987D-8A1CEB9E8C28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8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2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9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49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7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798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85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3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5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1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7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1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6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1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E9E7-A9F0-4F79-82CB-29648C4C0B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9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ublication.pravo.gov.ru/Document/View/000120221228004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«Тигренок» с. Мирное Хабаровского муниципального района </a:t>
            </a:r>
            <a:b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Хабаровского края</a:t>
            </a:r>
            <a:b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(МБДОУ с. Мирное)</a:t>
            </a:r>
            <a:b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  <a:b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  <a:r>
              <a:rPr lang="en-US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с. Мирное , разработанной в соответствие с ФОП ДО и ФГОС ДО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с. Мирное </a:t>
            </a:r>
            <a:r>
              <a:rPr lang="ru-RU" sz="1600" b="1" dirty="0" smtClean="0">
                <a:solidFill>
                  <a:schemeClr val="tx1"/>
                </a:solidFill>
              </a:rPr>
              <a:t>2024 г.</a:t>
            </a:r>
            <a:endParaRPr lang="ru-RU" sz="1600" b="1" dirty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531" y="5261941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4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50912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культурным практикам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игровую, продуктивную, познавательно-исследовательскую, коммуникативную практики, чтение художественной литературы (п.24.19. ФОП ДО)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2089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tabLst>
                <a:tab pos="9017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в ДОУ включает:</a:t>
            </a:r>
            <a:endParaRPr lang="ru-RU" sz="2000" b="1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самостоятельную деятельность детей;</a:t>
            </a:r>
            <a:endParaRPr lang="ru-RU" sz="12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семьями детей по реализации образовательной программы ДО (п.24.1. ФОП ДО).</a:t>
            </a:r>
            <a:endParaRPr lang="ru-RU" sz="1200" dirty="0"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39" y="5355168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348040" y="4027490"/>
            <a:ext cx="2206625" cy="2206625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53" tIns="335653" rIns="335653" bIns="335653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5659439" y="4292601"/>
            <a:ext cx="3109912" cy="1676400"/>
            <a:chOff x="5660061" y="4292285"/>
            <a:chExt cx="3109978" cy="1676428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169"/>
              <a:ext cx="1820901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1884" y="4292285"/>
              <a:ext cx="2578155" cy="1676428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9568" tIns="79568" rIns="79568" bIns="79568" spcCol="1270" anchor="b"/>
            <a:lstStyle/>
            <a:p>
              <a:pPr defTabSz="711200">
                <a:lnSpc>
                  <a:spcPct val="90000"/>
                </a:lnSpc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развивающая предметно-</a:t>
              </a:r>
              <a:r>
                <a:rPr lang="ru-RU" sz="1600" b="1" dirty="0" err="1">
                  <a:latin typeface="Arial" pitchFamily="34" charset="0"/>
                  <a:cs typeface="Arial" pitchFamily="34" charset="0"/>
                </a:rPr>
                <a:t>простран-ственная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 среда</a:t>
              </a:r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5018088" y="2003428"/>
            <a:ext cx="2770187" cy="1865313"/>
            <a:chOff x="5018814" y="2003549"/>
            <a:chExt cx="2769150" cy="1865803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537"/>
              <a:ext cx="2016957" cy="62881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3248" y="2003549"/>
              <a:ext cx="2094716" cy="1676841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финансовые</a:t>
              </a:r>
            </a:p>
          </p:txBody>
        </p:sp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3226211" y="1490664"/>
            <a:ext cx="2095500" cy="2536826"/>
            <a:chOff x="3403959" y="1391962"/>
            <a:chExt cx="2094999" cy="2537264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1999" y="2765517"/>
              <a:ext cx="1698918" cy="628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1962"/>
              <a:ext cx="2094999" cy="167668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</a:p>
          </p:txBody>
        </p: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1114427" y="2003424"/>
            <a:ext cx="2095500" cy="2560639"/>
            <a:chOff x="1114919" y="2003882"/>
            <a:chExt cx="2095483" cy="2559478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043" y="3240638"/>
              <a:ext cx="2016798" cy="62864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4919" y="2003882"/>
              <a:ext cx="2095483" cy="167564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</p:grp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639765" y="4292601"/>
            <a:ext cx="2617787" cy="1676400"/>
            <a:chOff x="640361" y="4292285"/>
            <a:chExt cx="2617133" cy="1676428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7849" y="4816169"/>
              <a:ext cx="1569645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361" y="4292285"/>
              <a:ext cx="2094977" cy="1676428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72" y="2035154"/>
            <a:ext cx="1854200" cy="1236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995" y="2132965"/>
            <a:ext cx="1522644" cy="11982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392" y="1550480"/>
            <a:ext cx="1844082" cy="969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25" y="4323060"/>
            <a:ext cx="1550615" cy="10394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485" y="4160251"/>
            <a:ext cx="1638807" cy="11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66020" y="260650"/>
            <a:ext cx="6120680" cy="3756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Специфика контингента воспитанников ДОУ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026060" y="3573016"/>
          <a:ext cx="54006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в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ДОУ- 310</a:t>
            </a:r>
            <a:endPara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групп в ДОУ -12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с нормативным уровнем развития –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268</a:t>
            </a: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 имеющих нарушение речи –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291" y="4887194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1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27584" y="300073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Характеристика взаимодействия ДОУ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 семьями воспитанников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121" y="1176911"/>
            <a:ext cx="2808312" cy="45211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1161857"/>
            <a:ext cx="2808312" cy="4466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3810" y="4709166"/>
            <a:ext cx="3312368" cy="37862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9634" y="5182010"/>
            <a:ext cx="4020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семьи в воспитании, обучении и развитии ребенка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Индивидуально-дифференцированный подход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сообразность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8018" y="1814174"/>
            <a:ext cx="37659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7" y="1572347"/>
            <a:ext cx="50003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ответственного и осознанного родительства как базовой основы благополучия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образовательный процесс.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764704"/>
            <a:ext cx="6399684" cy="57606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1"/>
                </a:solidFill>
              </a:rPr>
              <a:t>       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взаимодействию с родителями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906172" y="1556794"/>
            <a:ext cx="7407275" cy="439261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собрания, конференции, мастер-классы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ДОУ через Управляющий совет; родительский совет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уголки и информационные стенды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по ДОУ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создании развивающей среды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педагогическом процессе (открытые просмотры, проекты, акции, привлечение родителей к подготовке праздников)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участием воспитанников, педагогов, родителей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29" y="5640886"/>
            <a:ext cx="1959953" cy="12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0245" y="691481"/>
            <a:ext cx="71305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воспитания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ФОП ДО,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обучающихся»,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Плана мероприятий по реализации в 2021-2025 годах Стратегии развития воспитания в Российской Федерации на период до 2025 года.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региональной специфики реализации Стратегии развития воспитания в Ярославском регионе. 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отражает интересы и запросы участников образовательных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отношений:</a:t>
            </a:r>
            <a:endParaRPr lang="ru-RU" sz="12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(законных представителей) и значимых для ребенка взрослых; </a:t>
            </a: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общества.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63" y="5496794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3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219808"/>
            <a:ext cx="84318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Общая цель воспитания  в ДОУ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-  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ценностного отношения к окружающему миру (природному и социокультурному), другим людям, себе;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становление 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первичного опыта деятельности и поведения в соответствии с традиционными ценностями, принятыми в обществе нормами и правилами  (п..29.2.1.1 ФОП ДО</a:t>
            </a: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)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046988"/>
            <a:ext cx="8625254" cy="36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Общие задачи воспитания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en-US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: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содействовать развитию личности , основанному на принятых в обществе представлениях о добре и зле, должном и недопустимом: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способствовать становлению нравственности , основанной на духовных отечественных традициях, внутренней установке личности поступать согласно своей совести: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самовоспитанию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(п.29.2.1.2 ФОП ДО).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58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446" y="185080"/>
            <a:ext cx="8528540" cy="629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Направления </a:t>
            </a:r>
            <a:r>
              <a:rPr lang="ru-RU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воспитания</a:t>
            </a: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      Патриотическое направление воспитания</a:t>
            </a:r>
            <a:endParaRPr lang="ru-RU" sz="1200" kern="50" dirty="0" smtClean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286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Духовно-нравственное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Социальное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Познавательное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Физическое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оздоровительное 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Трудовое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Эстетическое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</a:rPr>
              <a:t>Концептуальные положения воспитательной системы ДОУ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культуры, духовно-нравственных ценностей,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воспитанников,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комфортных, безопасных условий для  всестороннего развития, воспитания детей, их успешной социализации,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сплочение и консолидация коллектива ДОУ, укрепление социальной солидарности, повышение доверия личности, к жизни в России, согражданам, коллегам, обществу, настоящему и будущему малой Родины, Российской Федерации, на основе базовых ценностей Российского гражданского общества и развитие у подрастающего поколения навыков позитивной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социализации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4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полным текстом образовательной программы</a:t>
            </a:r>
            <a:b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можно ознакомиться на сайте</a:t>
            </a:r>
            <a:b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МБДОУ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 Мирное: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1859339"/>
            <a:ext cx="4950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учреждения: </a:t>
            </a:r>
            <a:r>
              <a:rPr lang="en-US" alt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alt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://mirnoe.tvoysadik.ru/</a:t>
            </a:r>
            <a:endParaRPr lang="ru-RU" altLang="ru-RU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https://t.me/tigrdetsad</a:t>
            </a:r>
            <a:endParaRPr lang="ru-RU" altLang="ru-RU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 помощью которых родители знакомятся с официальными      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документами  МБДОУ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Мирное,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          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событийной жизнью детского сада. </a:t>
            </a:r>
            <a:endParaRPr lang="ru-RU" alt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94" y="5209411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429000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http://publication.pravo.gov.ru/Document/View/0001202212280044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1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от 25.11.2022 N 1028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образования"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России 28.12.2022 N 71847)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365" y="5157159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53" y="2564904"/>
            <a:ext cx="8353425" cy="360784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на основе: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ДО),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(далее – ФГОС ДО)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федеральными, региональными, муниципальными и институциональными нормативными документами и локальными нормативными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актами: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https://mirnoe.tvoysadik.ru/</a:t>
            </a:r>
            <a:endParaRPr lang="ru-RU" sz="1600" dirty="0"/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53" y="836714"/>
            <a:ext cx="8424863" cy="13239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– </a:t>
            </a:r>
          </a:p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469" y="5559439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862" cy="530914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</a:t>
            </a:r>
          </a:p>
          <a:p>
            <a:pPr algn="ctr">
              <a:lnSpc>
                <a:spcPct val="15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№ 204 «О национальных целях и стратегических задачах развития Российской Федерации на период до 2024 года»,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21.07.2020 № 474 «О национальных целях развития Российской Федерации на период до 2030 года»,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02.07.2021 № 400 «О Стратегии национальной безопасности Российской Федерации»,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09.11.2022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3567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7" y="1268413"/>
            <a:ext cx="8353425" cy="4862870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его гражданской и культурной идентичности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соответствующем его возрасту  содержании доступными средствами;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ядра содержания дошкольного образования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5770675"/>
            <a:ext cx="1750949" cy="1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634" y="600891"/>
            <a:ext cx="829926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 (п.41.1. ФОП  ДО).</a:t>
            </a:r>
            <a:endParaRPr lang="ru-RU" sz="11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на основе ФГОС ДО (п.1.6. ФГОС ДО), уточнены и расширены в ФОП ДО.</a:t>
            </a:r>
            <a:endParaRPr lang="ru-RU" sz="1100" dirty="0">
              <a:ea typeface="Times New Roman" panose="02020603050405020304" pitchFamily="18" charset="0"/>
            </a:endParaRPr>
          </a:p>
          <a:p>
            <a:pPr indent="540385" algn="ctr">
              <a:tabLst>
                <a:tab pos="901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Новые задачи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(п.14.2. ФОП ДО)</a:t>
            </a:r>
            <a:endParaRPr lang="ru-RU" sz="11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единых для РФ содержания ДО и планируемых результатов освоения образовательной программы ДО;</a:t>
            </a:r>
            <a:endParaRPr lang="ru-RU" sz="11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приобщение детей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lang="ru-RU" sz="11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построение (структурирование) содержания образовательной деятельности на основе учета возрастных и индивидуальных особенностей развития.</a:t>
            </a:r>
            <a:endParaRPr lang="ru-RU" sz="1100" dirty="0"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903" y="5808531"/>
            <a:ext cx="1689989" cy="10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2" y="5157790"/>
            <a:ext cx="6913563" cy="646331"/>
          </a:xfrm>
          <a:prstGeom prst="rect">
            <a:avLst/>
          </a:prstGeom>
        </p:spPr>
        <p:txBody>
          <a:bodyPr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физическое и психическое развитие детей в различных видах деятельности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475581" y="1785760"/>
          <a:ext cx="6096000" cy="2886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32403" y="1052736"/>
            <a:ext cx="1582356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365" y="5559439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ОП ДО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17769" y="764706"/>
            <a:ext cx="8715375" cy="5200327"/>
          </a:xfrm>
        </p:spPr>
        <p:txBody>
          <a:bodyPr anchor="ctr"/>
          <a:lstStyle/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2" y="1285877"/>
            <a:ext cx="3000375" cy="785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8" y="1285875"/>
            <a:ext cx="4786312" cy="1214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2643188"/>
            <a:ext cx="25717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00063" y="1428750"/>
            <a:ext cx="285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90" y="1357315"/>
            <a:ext cx="46434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назначение ОП ДО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особенности ОП, содержание разделов (целевого, содержательного и организационного)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7190" y="2714625"/>
            <a:ext cx="243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40" y="3643315"/>
            <a:ext cx="3000375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142875" y="3786190"/>
            <a:ext cx="2857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50" y="2643188"/>
            <a:ext cx="31432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раздел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90" y="3643315"/>
            <a:ext cx="3214687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и содержание образовательной деятельности по образовательным областям во всех возрастных группах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КРР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воспитания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материалы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13" y="2643188"/>
            <a:ext cx="2500312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раздел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52" y="3643315"/>
            <a:ext cx="2500313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6572252" y="3714750"/>
            <a:ext cx="25003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психолого-педагогические, кадровые условия, МТО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режим дня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перечень произведений искусства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календарный план воспитательной работы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577977" y="687390"/>
            <a:ext cx="5554663" cy="320601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20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ДО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</a:p>
        </p:txBody>
      </p:sp>
      <p:sp>
        <p:nvSpPr>
          <p:cNvPr id="17411" name="object 3"/>
          <p:cNvSpPr>
            <a:spLocks/>
          </p:cNvSpPr>
          <p:nvPr/>
        </p:nvSpPr>
        <p:spPr bwMode="auto">
          <a:xfrm>
            <a:off x="1098550" y="1441450"/>
            <a:ext cx="3429000" cy="1066800"/>
          </a:xfrm>
          <a:custGeom>
            <a:avLst/>
            <a:gdLst>
              <a:gd name="T0" fmla="*/ 6408420 w 6408420"/>
              <a:gd name="T1" fmla="*/ 0 h 1066800"/>
              <a:gd name="T2" fmla="*/ 0 w 6408420"/>
              <a:gd name="T3" fmla="*/ 0 h 1066800"/>
              <a:gd name="T4" fmla="*/ 0 w 6408420"/>
              <a:gd name="T5" fmla="*/ 1066800 h 1066800"/>
              <a:gd name="T6" fmla="*/ 6408420 w 6408420"/>
              <a:gd name="T7" fmla="*/ 1066800 h 1066800"/>
              <a:gd name="T8" fmla="*/ 6408420 w 640842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08420" h="1066800">
                <a:moveTo>
                  <a:pt x="6408420" y="0"/>
                </a:moveTo>
                <a:lnTo>
                  <a:pt x="0" y="0"/>
                </a:lnTo>
                <a:lnTo>
                  <a:pt x="0" y="1066800"/>
                </a:lnTo>
                <a:lnTo>
                  <a:pt x="6408420" y="1066800"/>
                </a:lnTo>
                <a:lnTo>
                  <a:pt x="640842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2" name="object 5"/>
          <p:cNvSpPr>
            <a:spLocks/>
          </p:cNvSpPr>
          <p:nvPr/>
        </p:nvSpPr>
        <p:spPr bwMode="auto">
          <a:xfrm>
            <a:off x="1111250" y="2760663"/>
            <a:ext cx="2781300" cy="1066800"/>
          </a:xfrm>
          <a:custGeom>
            <a:avLst/>
            <a:gdLst>
              <a:gd name="T0" fmla="*/ 6336792 w 6337300"/>
              <a:gd name="T1" fmla="*/ 0 h 1066800"/>
              <a:gd name="T2" fmla="*/ 0 w 6337300"/>
              <a:gd name="T3" fmla="*/ 0 h 1066800"/>
              <a:gd name="T4" fmla="*/ 0 w 6337300"/>
              <a:gd name="T5" fmla="*/ 1066800 h 1066800"/>
              <a:gd name="T6" fmla="*/ 6336792 w 6337300"/>
              <a:gd name="T7" fmla="*/ 1066800 h 1066800"/>
              <a:gd name="T8" fmla="*/ 6336792 w 633730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7300" h="1066800">
                <a:moveTo>
                  <a:pt x="6336792" y="0"/>
                </a:moveTo>
                <a:lnTo>
                  <a:pt x="0" y="0"/>
                </a:lnTo>
                <a:lnTo>
                  <a:pt x="0" y="1066800"/>
                </a:lnTo>
                <a:lnTo>
                  <a:pt x="6336792" y="1066800"/>
                </a:lnTo>
                <a:lnTo>
                  <a:pt x="633679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3" name="object 7"/>
          <p:cNvSpPr>
            <a:spLocks/>
          </p:cNvSpPr>
          <p:nvPr/>
        </p:nvSpPr>
        <p:spPr bwMode="auto">
          <a:xfrm>
            <a:off x="306390" y="1657350"/>
            <a:ext cx="733425" cy="636588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4" name="object 8"/>
          <p:cNvSpPr>
            <a:spLocks/>
          </p:cNvSpPr>
          <p:nvPr/>
        </p:nvSpPr>
        <p:spPr bwMode="auto">
          <a:xfrm>
            <a:off x="339727" y="2960688"/>
            <a:ext cx="735013" cy="665162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4"/>
          <p:cNvSpPr txBox="1"/>
          <p:nvPr/>
        </p:nvSpPr>
        <p:spPr>
          <a:xfrm>
            <a:off x="1271590" y="1600200"/>
            <a:ext cx="3024187" cy="7508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230315" y="3017840"/>
            <a:ext cx="2484437" cy="382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0140" y="1236663"/>
            <a:ext cx="3933825" cy="14779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рабочая программа воспитания, </a:t>
            </a:r>
          </a:p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примерный  режим и распорядок дня дошкольных групп, </a:t>
            </a:r>
          </a:p>
          <a:p>
            <a:pPr algn="just">
              <a:buFontTx/>
              <a:buChar char="-"/>
            </a:pP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календарный план  воспитательной работы. </a:t>
            </a:r>
          </a:p>
        </p:txBody>
      </p:sp>
      <p:sp>
        <p:nvSpPr>
          <p:cNvPr id="17418" name="object 7"/>
          <p:cNvSpPr>
            <a:spLocks/>
          </p:cNvSpPr>
          <p:nvPr/>
        </p:nvSpPr>
        <p:spPr bwMode="auto">
          <a:xfrm>
            <a:off x="4556125" y="1890715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9" name="object 7"/>
          <p:cNvSpPr>
            <a:spLocks/>
          </p:cNvSpPr>
          <p:nvPr/>
        </p:nvSpPr>
        <p:spPr bwMode="auto">
          <a:xfrm>
            <a:off x="3965575" y="3190877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84675" y="2855913"/>
            <a:ext cx="4459288" cy="12001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144000"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планируемые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результаты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 marL="144000"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едагогическая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диагностика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достижения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планируемых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результатов,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413" y="4075115"/>
            <a:ext cx="6445250" cy="23082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адачи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содержание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образования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(обучения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воспитания)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образовательным областям,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ариативные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формы,</a:t>
            </a:r>
            <a:r>
              <a:rPr lang="ru-RU" spc="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способы,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методы</a:t>
            </a:r>
            <a:r>
              <a:rPr lang="ru-RU" spc="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собенности образовательной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разных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видов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культурных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практик,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пособы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направления</a:t>
            </a:r>
            <a:r>
              <a:rPr lang="ru-RU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поддержки</a:t>
            </a:r>
            <a:r>
              <a:rPr lang="ru-RU" spc="2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детской</a:t>
            </a:r>
            <a:r>
              <a:rPr lang="ru-RU" spc="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инициативы,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особенности взаимодействия </a:t>
            </a:r>
            <a:r>
              <a:rPr lang="ru-RU" spc="-1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педагогического коллектива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 </a:t>
            </a:r>
            <a:r>
              <a:rPr lang="ru-RU" spc="-62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семьями</a:t>
            </a: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обучающихся</a:t>
            </a:r>
            <a:r>
              <a:rPr lang="ru-RU" spc="-3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422" name="object 7"/>
          <p:cNvSpPr>
            <a:spLocks/>
          </p:cNvSpPr>
          <p:nvPr/>
        </p:nvSpPr>
        <p:spPr bwMode="auto">
          <a:xfrm rot="1687830">
            <a:off x="3633788" y="3848102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1187626" y="1916834"/>
            <a:ext cx="74088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buFont typeface="Symbol" panose="05050102010706020507" pitchFamily="18" charset="2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обучения и воспитания –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  <a:p>
            <a:pPr eaLnBrk="1" hangingPunct="1"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– коммуникативное развитие»</a:t>
            </a:r>
          </a:p>
          <a:p>
            <a:pPr eaLnBrk="1" hangingPunct="1"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«Познавательное развитие» </a:t>
            </a:r>
          </a:p>
          <a:p>
            <a:pPr eaLnBrk="1" hangingPunct="1"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«Речевое развитие»</a:t>
            </a:r>
          </a:p>
          <a:p>
            <a:pPr eaLnBrk="1" hangingPunct="1"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 – эстетическое развитие»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13" y="5200702"/>
            <a:ext cx="209110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288</TotalTime>
  <Words>1479</Words>
  <Application>Microsoft Office PowerPoint</Application>
  <PresentationFormat>Экран (4:3)</PresentationFormat>
  <Paragraphs>163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 Unicode MS</vt:lpstr>
      <vt:lpstr>SimSun</vt:lpstr>
      <vt:lpstr>Arial</vt:lpstr>
      <vt:lpstr>Calibri</vt:lpstr>
      <vt:lpstr>Century Gothic</vt:lpstr>
      <vt:lpstr>Mangal</vt:lpstr>
      <vt:lpstr>Symbol</vt:lpstr>
      <vt:lpstr>Times New Roman</vt:lpstr>
      <vt:lpstr>Wingdings</vt:lpstr>
      <vt:lpstr>Wingdings 3</vt:lpstr>
      <vt:lpstr>Легкий дым</vt:lpstr>
      <vt:lpstr>Муниципальное бюджетное дошкольное образовательное учреждение детский сад «Тигренок» с. Мирное Хабаровского муниципального района  Хабаровского края (МБДОУ с. Мирное)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ОП ДО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Специфика контингента воспитанников ДОУ </vt:lpstr>
      <vt:lpstr>Презентация PowerPoint</vt:lpstr>
      <vt:lpstr>        Формы работы по взаимодействию с родителями</vt:lpstr>
      <vt:lpstr>Презентация PowerPoint</vt:lpstr>
      <vt:lpstr>Презентация PowerPoint</vt:lpstr>
      <vt:lpstr>Презентация PowerPoint</vt:lpstr>
      <vt:lpstr>С полным текстом образовательной программы  можно ознакомиться на сайте  МБДОУ с. Мирное: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образовательной программы дошкольного образовательного учреждения (ОП ДО)</dc:title>
  <dc:creator>User</dc:creator>
  <cp:lastModifiedBy>User</cp:lastModifiedBy>
  <cp:revision>11</cp:revision>
  <dcterms:created xsi:type="dcterms:W3CDTF">2023-08-02T09:43:03Z</dcterms:created>
  <dcterms:modified xsi:type="dcterms:W3CDTF">2024-11-04T22:43:26Z</dcterms:modified>
</cp:coreProperties>
</file>